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82" r:id="rId4"/>
    <p:sldId id="283" r:id="rId5"/>
    <p:sldId id="284" r:id="rId6"/>
    <p:sldId id="268" r:id="rId7"/>
    <p:sldId id="257" r:id="rId8"/>
    <p:sldId id="274" r:id="rId9"/>
    <p:sldId id="271" r:id="rId10"/>
    <p:sldId id="273" r:id="rId11"/>
    <p:sldId id="270" r:id="rId12"/>
    <p:sldId id="260" r:id="rId13"/>
    <p:sldId id="258" r:id="rId14"/>
    <p:sldId id="261" r:id="rId15"/>
    <p:sldId id="262" r:id="rId16"/>
    <p:sldId id="263" r:id="rId17"/>
    <p:sldId id="264" r:id="rId18"/>
    <p:sldId id="272" r:id="rId19"/>
    <p:sldId id="269" r:id="rId20"/>
    <p:sldId id="266" r:id="rId21"/>
    <p:sldId id="276" r:id="rId22"/>
    <p:sldId id="277" r:id="rId23"/>
    <p:sldId id="259" r:id="rId24"/>
    <p:sldId id="278" r:id="rId25"/>
    <p:sldId id="275" r:id="rId26"/>
    <p:sldId id="285" r:id="rId27"/>
    <p:sldId id="286" r:id="rId28"/>
    <p:sldId id="287" r:id="rId29"/>
    <p:sldId id="288" r:id="rId30"/>
    <p:sldId id="289" r:id="rId31"/>
    <p:sldId id="290" r:id="rId32"/>
    <p:sldId id="280" r:id="rId33"/>
    <p:sldId id="27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varScale="1">
        <p:scale>
          <a:sx n="97" d="100"/>
          <a:sy n="97" d="100"/>
        </p:scale>
        <p:origin x="-1570"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21FDB7-EFC7-4E52-B107-EA2BFF365EE8}" type="datetimeFigureOut">
              <a:rPr lang="en-US" smtClean="0"/>
              <a:pPr/>
              <a:t>8/29/2016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7D83C4-0E02-4DD8-A5AE-CE6200DB10D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21FDB7-EFC7-4E52-B107-EA2BFF365EE8}" type="datetimeFigureOut">
              <a:rPr lang="en-US" smtClean="0"/>
              <a:pPr/>
              <a:t>8/29/2016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7D83C4-0E02-4DD8-A5AE-CE6200DB10D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21FDB7-EFC7-4E52-B107-EA2BFF365EE8}" type="datetimeFigureOut">
              <a:rPr lang="en-US" smtClean="0"/>
              <a:pPr/>
              <a:t>8/29/2016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7D83C4-0E02-4DD8-A5AE-CE6200DB10D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21FDB7-EFC7-4E52-B107-EA2BFF365EE8}" type="datetimeFigureOut">
              <a:rPr lang="en-US" smtClean="0"/>
              <a:pPr/>
              <a:t>8/29/2016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7D83C4-0E02-4DD8-A5AE-CE6200DB10D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821FDB7-EFC7-4E52-B107-EA2BFF365EE8}" type="datetimeFigureOut">
              <a:rPr lang="en-US" smtClean="0"/>
              <a:pPr/>
              <a:t>8/29/2016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7D83C4-0E02-4DD8-A5AE-CE6200DB10D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21FDB7-EFC7-4E52-B107-EA2BFF365EE8}" type="datetimeFigureOut">
              <a:rPr lang="en-US" smtClean="0"/>
              <a:pPr/>
              <a:t>8/29/2016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7D83C4-0E02-4DD8-A5AE-CE6200DB10D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821FDB7-EFC7-4E52-B107-EA2BFF365EE8}" type="datetimeFigureOut">
              <a:rPr lang="en-US" smtClean="0"/>
              <a:pPr/>
              <a:t>8/29/2016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07D83C4-0E02-4DD8-A5AE-CE6200DB10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821FDB7-EFC7-4E52-B107-EA2BFF365EE8}" type="datetimeFigureOut">
              <a:rPr lang="en-US" smtClean="0"/>
              <a:pPr/>
              <a:t>8/29/2016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07D83C4-0E02-4DD8-A5AE-CE6200DB10D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821FDB7-EFC7-4E52-B107-EA2BFF365EE8}" type="datetimeFigureOut">
              <a:rPr lang="en-US" smtClean="0"/>
              <a:pPr/>
              <a:t>8/29/2016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07D83C4-0E02-4DD8-A5AE-CE6200DB10D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821FDB7-EFC7-4E52-B107-EA2BFF365EE8}" type="datetimeFigureOut">
              <a:rPr lang="en-US" smtClean="0"/>
              <a:pPr/>
              <a:t>8/29/2016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7D83C4-0E02-4DD8-A5AE-CE6200DB10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21FDB7-EFC7-4E52-B107-EA2BFF365EE8}" type="datetimeFigureOut">
              <a:rPr lang="en-US" smtClean="0"/>
              <a:pPr/>
              <a:t>8/29/2016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7D83C4-0E02-4DD8-A5AE-CE6200DB10D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21FDB7-EFC7-4E52-B107-EA2BFF365EE8}" type="datetimeFigureOut">
              <a:rPr lang="en-US" smtClean="0"/>
              <a:pPr/>
              <a:t>8/29/2016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7D83C4-0E02-4DD8-A5AE-CE6200DB10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Shyamaghat</a:t>
            </a:r>
            <a:r>
              <a:rPr lang="en-US" dirty="0" smtClean="0"/>
              <a:t> Rainwater Model Project</a:t>
            </a:r>
            <a:endParaRPr lang="en-US" dirty="0"/>
          </a:p>
        </p:txBody>
      </p:sp>
      <p:sp>
        <p:nvSpPr>
          <p:cNvPr id="3" name="Subtitle 2"/>
          <p:cNvSpPr>
            <a:spLocks noGrp="1"/>
          </p:cNvSpPr>
          <p:nvPr>
            <p:ph type="subTitle" idx="1"/>
          </p:nvPr>
        </p:nvSpPr>
        <p:spPr/>
        <p:txBody>
          <a:bodyPr/>
          <a:lstStyle/>
          <a:p>
            <a:r>
              <a:rPr lang="en-US" dirty="0" smtClean="0"/>
              <a:t>RUCHI</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My Documents\My Pictures\Shamaghat Pictures\Shayamaghat\23 Oct09\IMG_1479.jpg"/>
          <p:cNvPicPr>
            <a:picLocks noGrp="1" noChangeAspect="1" noChangeArrowheads="1"/>
          </p:cNvPicPr>
          <p:nvPr>
            <p:ph sz="half" idx="1"/>
          </p:nvPr>
        </p:nvPicPr>
        <p:blipFill>
          <a:blip r:embed="rId2" cstate="print"/>
          <a:srcRect/>
          <a:stretch>
            <a:fillRect/>
          </a:stretch>
        </p:blipFill>
        <p:spPr bwMode="auto">
          <a:xfrm>
            <a:off x="0" y="1571626"/>
            <a:ext cx="4681008" cy="3510756"/>
          </a:xfrm>
          <a:prstGeom prst="rect">
            <a:avLst/>
          </a:prstGeom>
          <a:noFill/>
        </p:spPr>
      </p:pic>
      <p:pic>
        <p:nvPicPr>
          <p:cNvPr id="13315" name="Picture 3" descr="D:\My Documents\My Pictures\Shamaghat Pictures\Shayamaghat\2009-11-12\Picture 007.jpg"/>
          <p:cNvPicPr>
            <a:picLocks noGrp="1" noChangeAspect="1" noChangeArrowheads="1"/>
          </p:cNvPicPr>
          <p:nvPr>
            <p:ph sz="half" idx="2"/>
          </p:nvPr>
        </p:nvPicPr>
        <p:blipFill>
          <a:blip r:embed="rId3" cstate="print"/>
          <a:srcRect/>
          <a:stretch>
            <a:fillRect/>
          </a:stretch>
        </p:blipFill>
        <p:spPr bwMode="auto">
          <a:xfrm>
            <a:off x="4724400" y="1611774"/>
            <a:ext cx="4419600" cy="3474230"/>
          </a:xfrm>
          <a:prstGeom prst="rect">
            <a:avLst/>
          </a:prstGeom>
          <a:noFill/>
        </p:spPr>
      </p:pic>
      <p:sp>
        <p:nvSpPr>
          <p:cNvPr id="2" name="Title 1"/>
          <p:cNvSpPr>
            <a:spLocks noGrp="1"/>
          </p:cNvSpPr>
          <p:nvPr>
            <p:ph type="title"/>
          </p:nvPr>
        </p:nvSpPr>
        <p:spPr>
          <a:xfrm>
            <a:off x="457200" y="274638"/>
            <a:ext cx="8229600" cy="868362"/>
          </a:xfrm>
        </p:spPr>
        <p:txBody>
          <a:bodyPr/>
          <a:lstStyle/>
          <a:p>
            <a:r>
              <a:rPr lang="en-US" dirty="0" smtClean="0"/>
              <a:t>Floor concreting</a:t>
            </a:r>
            <a:endParaRPr lang="en-US" dirty="0"/>
          </a:p>
        </p:txBody>
      </p:sp>
      <p:sp>
        <p:nvSpPr>
          <p:cNvPr id="5" name="Rectangle 4"/>
          <p:cNvSpPr/>
          <p:nvPr/>
        </p:nvSpPr>
        <p:spPr>
          <a:xfrm>
            <a:off x="6019800" y="5105400"/>
            <a:ext cx="619785" cy="369332"/>
          </a:xfrm>
          <a:prstGeom prst="rect">
            <a:avLst/>
          </a:prstGeom>
        </p:spPr>
        <p:txBody>
          <a:bodyPr wrap="none">
            <a:spAutoFit/>
          </a:bodyPr>
          <a:lstStyle/>
          <a:p>
            <a:pPr>
              <a:buNone/>
            </a:pPr>
            <a:r>
              <a:rPr lang="en-US" dirty="0" smtClean="0"/>
              <a:t>Now</a:t>
            </a:r>
            <a:endParaRPr lang="en-US" dirty="0"/>
          </a:p>
        </p:txBody>
      </p:sp>
      <p:sp>
        <p:nvSpPr>
          <p:cNvPr id="6" name="Rectangle 5"/>
          <p:cNvSpPr/>
          <p:nvPr/>
        </p:nvSpPr>
        <p:spPr>
          <a:xfrm>
            <a:off x="2590800" y="5105400"/>
            <a:ext cx="655949" cy="369332"/>
          </a:xfrm>
          <a:prstGeom prst="rect">
            <a:avLst/>
          </a:prstGeom>
        </p:spPr>
        <p:txBody>
          <a:bodyPr wrap="none">
            <a:spAutoFit/>
          </a:bodyPr>
          <a:lstStyle/>
          <a:p>
            <a:pPr>
              <a:buNone/>
            </a:pPr>
            <a:r>
              <a:rPr lang="en-US" dirty="0" smtClean="0"/>
              <a:t>Then</a:t>
            </a:r>
            <a:endParaRPr lang="en-US"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My Documents\My Pictures\Shamaghat Pictures\Shayamaghat\casting FCT.jpg"/>
          <p:cNvPicPr>
            <a:picLocks noGrp="1" noChangeAspect="1" noChangeArrowheads="1"/>
          </p:cNvPicPr>
          <p:nvPr>
            <p:ph sz="half" idx="1"/>
          </p:nvPr>
        </p:nvPicPr>
        <p:blipFill>
          <a:blip r:embed="rId2" cstate="print"/>
          <a:srcRect/>
          <a:stretch>
            <a:fillRect/>
          </a:stretch>
        </p:blipFill>
        <p:spPr bwMode="auto">
          <a:xfrm>
            <a:off x="152400" y="1095376"/>
            <a:ext cx="4401608" cy="3301206"/>
          </a:xfrm>
          <a:prstGeom prst="rect">
            <a:avLst/>
          </a:prstGeom>
          <a:noFill/>
        </p:spPr>
      </p:pic>
      <p:pic>
        <p:nvPicPr>
          <p:cNvPr id="8195" name="Picture 3" descr="D:\My Documents\My Pictures\Shamaghat Pictures\Shayamaghat\Before terracing with FCT.jpg"/>
          <p:cNvPicPr>
            <a:picLocks noGrp="1" noChangeAspect="1" noChangeArrowheads="1"/>
          </p:cNvPicPr>
          <p:nvPr>
            <p:ph sz="half" idx="2"/>
          </p:nvPr>
        </p:nvPicPr>
        <p:blipFill>
          <a:blip r:embed="rId3" cstate="print"/>
          <a:srcRect/>
          <a:stretch>
            <a:fillRect/>
          </a:stretch>
        </p:blipFill>
        <p:spPr bwMode="auto">
          <a:xfrm>
            <a:off x="4648200" y="1081882"/>
            <a:ext cx="4419600" cy="3314700"/>
          </a:xfrm>
          <a:prstGeom prst="rect">
            <a:avLst/>
          </a:prstGeom>
          <a:noFill/>
        </p:spPr>
      </p:pic>
      <p:sp>
        <p:nvSpPr>
          <p:cNvPr id="2" name="Title 1"/>
          <p:cNvSpPr>
            <a:spLocks noGrp="1"/>
          </p:cNvSpPr>
          <p:nvPr>
            <p:ph type="title"/>
          </p:nvPr>
        </p:nvSpPr>
        <p:spPr>
          <a:xfrm>
            <a:off x="457200" y="274638"/>
            <a:ext cx="8229600" cy="868362"/>
          </a:xfrm>
        </p:spPr>
        <p:txBody>
          <a:bodyPr>
            <a:normAutofit fontScale="90000"/>
          </a:bodyPr>
          <a:lstStyle/>
          <a:p>
            <a:r>
              <a:rPr lang="en-US" dirty="0" smtClean="0"/>
              <a:t>Ferro-cement water storage tanks</a:t>
            </a:r>
            <a:endParaRPr lang="en-US" dirty="0"/>
          </a:p>
        </p:txBody>
      </p:sp>
      <p:sp>
        <p:nvSpPr>
          <p:cNvPr id="5" name="Rectangle 4"/>
          <p:cNvSpPr/>
          <p:nvPr/>
        </p:nvSpPr>
        <p:spPr>
          <a:xfrm>
            <a:off x="6248400" y="5105400"/>
            <a:ext cx="619785" cy="369332"/>
          </a:xfrm>
          <a:prstGeom prst="rect">
            <a:avLst/>
          </a:prstGeom>
        </p:spPr>
        <p:txBody>
          <a:bodyPr wrap="none">
            <a:spAutoFit/>
          </a:bodyPr>
          <a:lstStyle/>
          <a:p>
            <a:pPr>
              <a:buNone/>
            </a:pPr>
            <a:r>
              <a:rPr lang="en-US" dirty="0" smtClean="0"/>
              <a:t>Now</a:t>
            </a:r>
            <a:endParaRPr lang="en-US" dirty="0"/>
          </a:p>
        </p:txBody>
      </p:sp>
      <p:pic>
        <p:nvPicPr>
          <p:cNvPr id="2050" name="Picture 2" descr="F:\Shamagat Pictures Esther\bills 002.jpg"/>
          <p:cNvPicPr>
            <a:picLocks noChangeAspect="1" noChangeArrowheads="1"/>
          </p:cNvPicPr>
          <p:nvPr/>
        </p:nvPicPr>
        <p:blipFill>
          <a:blip r:embed="rId4" cstate="print"/>
          <a:srcRect/>
          <a:stretch>
            <a:fillRect/>
          </a:stretch>
        </p:blipFill>
        <p:spPr bwMode="auto">
          <a:xfrm>
            <a:off x="2819117" y="4419600"/>
            <a:ext cx="3252711" cy="2438400"/>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Dharamvir Singh\My Documents\My Pictures\30Aug09\IMG_1231.jpg"/>
          <p:cNvPicPr>
            <a:picLocks noGrp="1" noChangeAspect="1" noChangeArrowheads="1"/>
          </p:cNvPicPr>
          <p:nvPr>
            <p:ph sz="half" idx="1"/>
          </p:nvPr>
        </p:nvPicPr>
        <p:blipFill>
          <a:blip r:embed="rId2" cstate="print"/>
          <a:srcRect/>
          <a:stretch>
            <a:fillRect/>
          </a:stretch>
        </p:blipFill>
        <p:spPr bwMode="auto">
          <a:xfrm>
            <a:off x="76200" y="1685926"/>
            <a:ext cx="4528608" cy="3396456"/>
          </a:xfrm>
          <a:prstGeom prst="rect">
            <a:avLst/>
          </a:prstGeom>
          <a:noFill/>
        </p:spPr>
      </p:pic>
      <p:pic>
        <p:nvPicPr>
          <p:cNvPr id="1026" name="Picture 2" descr="C:\Documents and Settings\Dharamvir Singh\My Documents\My Pictures\30Aug09\IMG_1228.jpg"/>
          <p:cNvPicPr>
            <a:picLocks noGrp="1" noChangeAspect="1" noChangeArrowheads="1"/>
          </p:cNvPicPr>
          <p:nvPr>
            <p:ph sz="half" idx="2"/>
          </p:nvPr>
        </p:nvPicPr>
        <p:blipFill>
          <a:blip r:embed="rId3" cstate="print"/>
          <a:srcRect/>
          <a:stretch>
            <a:fillRect/>
          </a:stretch>
        </p:blipFill>
        <p:spPr bwMode="auto">
          <a:xfrm>
            <a:off x="4572000" y="1676400"/>
            <a:ext cx="4541308" cy="3405981"/>
          </a:xfrm>
          <a:prstGeom prst="rect">
            <a:avLst/>
          </a:prstGeom>
          <a:noFill/>
        </p:spPr>
      </p:pic>
      <p:sp>
        <p:nvSpPr>
          <p:cNvPr id="4" name="Title 3"/>
          <p:cNvSpPr>
            <a:spLocks noGrp="1"/>
          </p:cNvSpPr>
          <p:nvPr>
            <p:ph type="title"/>
          </p:nvPr>
        </p:nvSpPr>
        <p:spPr>
          <a:xfrm>
            <a:off x="457200" y="274638"/>
            <a:ext cx="8229600" cy="792162"/>
          </a:xfrm>
        </p:spPr>
        <p:txBody>
          <a:bodyPr/>
          <a:lstStyle/>
          <a:p>
            <a:r>
              <a:rPr lang="en-US" dirty="0" smtClean="0"/>
              <a:t>FCT – filter preparation</a:t>
            </a:r>
            <a:endParaRPr lang="en-US" dirty="0"/>
          </a:p>
        </p:txBody>
      </p:sp>
      <p:sp>
        <p:nvSpPr>
          <p:cNvPr id="5" name="Rectangle 4"/>
          <p:cNvSpPr/>
          <p:nvPr/>
        </p:nvSpPr>
        <p:spPr>
          <a:xfrm>
            <a:off x="6324600" y="5105400"/>
            <a:ext cx="619785" cy="369332"/>
          </a:xfrm>
          <a:prstGeom prst="rect">
            <a:avLst/>
          </a:prstGeom>
        </p:spPr>
        <p:txBody>
          <a:bodyPr wrap="none">
            <a:spAutoFit/>
          </a:bodyPr>
          <a:lstStyle/>
          <a:p>
            <a:pPr>
              <a:buNone/>
            </a:pPr>
            <a:r>
              <a:rPr lang="en-US" dirty="0" smtClean="0"/>
              <a:t>Now</a:t>
            </a:r>
            <a:endParaRPr lang="en-US" dirty="0"/>
          </a:p>
        </p:txBody>
      </p:sp>
      <p:sp>
        <p:nvSpPr>
          <p:cNvPr id="6" name="Rectangle 5"/>
          <p:cNvSpPr/>
          <p:nvPr/>
        </p:nvSpPr>
        <p:spPr>
          <a:xfrm>
            <a:off x="2362200" y="5105400"/>
            <a:ext cx="619785" cy="369332"/>
          </a:xfrm>
          <a:prstGeom prst="rect">
            <a:avLst/>
          </a:prstGeom>
        </p:spPr>
        <p:txBody>
          <a:bodyPr wrap="none">
            <a:spAutoFit/>
          </a:bodyPr>
          <a:lstStyle/>
          <a:p>
            <a:pPr>
              <a:buNone/>
            </a:pPr>
            <a:r>
              <a:rPr lang="en-US" dirty="0" smtClean="0"/>
              <a:t>Now</a:t>
            </a:r>
            <a:endParaRPr lang="en-US"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My Documents\My Pictures\Shamaghat Pictures\Shayamaghat\23 Oct09\IMG_1461.jpg"/>
          <p:cNvPicPr>
            <a:picLocks noGrp="1" noChangeAspect="1" noChangeArrowheads="1"/>
          </p:cNvPicPr>
          <p:nvPr>
            <p:ph sz="half" idx="1"/>
          </p:nvPr>
        </p:nvPicPr>
        <p:blipFill>
          <a:blip r:embed="rId2" cstate="print"/>
          <a:srcRect/>
          <a:stretch>
            <a:fillRect/>
          </a:stretch>
        </p:blipFill>
        <p:spPr bwMode="auto">
          <a:xfrm>
            <a:off x="0" y="1543050"/>
            <a:ext cx="4617508" cy="3463131"/>
          </a:xfrm>
          <a:prstGeom prst="rect">
            <a:avLst/>
          </a:prstGeom>
          <a:noFill/>
        </p:spPr>
      </p:pic>
      <p:pic>
        <p:nvPicPr>
          <p:cNvPr id="16387" name="Picture 3" descr="D:\My Documents\My Pictures\Shamaghat Pictures\Shayamaghat\2009-11-12\Picture 004.jpg"/>
          <p:cNvPicPr>
            <a:picLocks noGrp="1" noChangeAspect="1" noChangeArrowheads="1"/>
          </p:cNvPicPr>
          <p:nvPr>
            <p:ph sz="half" idx="2"/>
          </p:nvPr>
        </p:nvPicPr>
        <p:blipFill>
          <a:blip r:embed="rId3" cstate="print"/>
          <a:srcRect/>
          <a:stretch>
            <a:fillRect/>
          </a:stretch>
        </p:blipFill>
        <p:spPr bwMode="auto">
          <a:xfrm>
            <a:off x="4572000" y="1586132"/>
            <a:ext cx="4572000" cy="3429000"/>
          </a:xfrm>
          <a:prstGeom prst="rect">
            <a:avLst/>
          </a:prstGeom>
          <a:noFill/>
        </p:spPr>
      </p:pic>
      <p:sp>
        <p:nvSpPr>
          <p:cNvPr id="2" name="Title 1"/>
          <p:cNvSpPr>
            <a:spLocks noGrp="1"/>
          </p:cNvSpPr>
          <p:nvPr>
            <p:ph type="title"/>
          </p:nvPr>
        </p:nvSpPr>
        <p:spPr>
          <a:xfrm>
            <a:off x="457200" y="274638"/>
            <a:ext cx="8229600" cy="792162"/>
          </a:xfrm>
        </p:spPr>
        <p:txBody>
          <a:bodyPr/>
          <a:lstStyle/>
          <a:p>
            <a:r>
              <a:rPr lang="en-US" dirty="0" smtClean="0"/>
              <a:t>Silt traps</a:t>
            </a:r>
            <a:endParaRPr lang="en-US" dirty="0"/>
          </a:p>
        </p:txBody>
      </p:sp>
      <p:sp>
        <p:nvSpPr>
          <p:cNvPr id="5" name="Rectangle 4"/>
          <p:cNvSpPr/>
          <p:nvPr/>
        </p:nvSpPr>
        <p:spPr>
          <a:xfrm>
            <a:off x="6248400" y="5105400"/>
            <a:ext cx="619785" cy="369332"/>
          </a:xfrm>
          <a:prstGeom prst="rect">
            <a:avLst/>
          </a:prstGeom>
        </p:spPr>
        <p:txBody>
          <a:bodyPr wrap="none">
            <a:spAutoFit/>
          </a:bodyPr>
          <a:lstStyle/>
          <a:p>
            <a:pPr>
              <a:buNone/>
            </a:pPr>
            <a:r>
              <a:rPr lang="en-US" dirty="0" smtClean="0"/>
              <a:t>Now</a:t>
            </a:r>
            <a:endParaRPr lang="en-US" dirty="0"/>
          </a:p>
        </p:txBody>
      </p:sp>
      <p:sp>
        <p:nvSpPr>
          <p:cNvPr id="6" name="Rectangle 5"/>
          <p:cNvSpPr/>
          <p:nvPr/>
        </p:nvSpPr>
        <p:spPr>
          <a:xfrm>
            <a:off x="2362200" y="5105400"/>
            <a:ext cx="619785" cy="369332"/>
          </a:xfrm>
          <a:prstGeom prst="rect">
            <a:avLst/>
          </a:prstGeom>
        </p:spPr>
        <p:txBody>
          <a:bodyPr wrap="none">
            <a:spAutoFit/>
          </a:bodyPr>
          <a:lstStyle/>
          <a:p>
            <a:pPr>
              <a:buNone/>
            </a:pPr>
            <a:r>
              <a:rPr lang="en-US" dirty="0" smtClean="0"/>
              <a:t>Now</a:t>
            </a:r>
            <a:endParaRPr lang="en-US"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Documents\My Pictures\Shamaghat Pictures\New Toilte+shower room.JPG"/>
          <p:cNvPicPr>
            <a:picLocks noGrp="1" noChangeAspect="1" noChangeArrowheads="1"/>
          </p:cNvPicPr>
          <p:nvPr>
            <p:ph sz="half" idx="1"/>
          </p:nvPr>
        </p:nvPicPr>
        <p:blipFill>
          <a:blip r:embed="rId2" cstate="print"/>
          <a:srcRect/>
          <a:stretch>
            <a:fillRect/>
          </a:stretch>
        </p:blipFill>
        <p:spPr bwMode="auto">
          <a:xfrm>
            <a:off x="76200" y="1701006"/>
            <a:ext cx="4495800" cy="3371850"/>
          </a:xfrm>
          <a:prstGeom prst="rect">
            <a:avLst/>
          </a:prstGeom>
          <a:noFill/>
        </p:spPr>
      </p:pic>
      <p:pic>
        <p:nvPicPr>
          <p:cNvPr id="1027" name="Picture 3" descr="D:\My Documents\My Pictures\Shamaghat Pictures\Shayamaghat\23 Oct09\IMG_1462.jpg"/>
          <p:cNvPicPr>
            <a:picLocks noGrp="1" noChangeAspect="1" noChangeArrowheads="1"/>
          </p:cNvPicPr>
          <p:nvPr>
            <p:ph sz="half" idx="2"/>
          </p:nvPr>
        </p:nvPicPr>
        <p:blipFill>
          <a:blip r:embed="rId3" cstate="print"/>
          <a:srcRect/>
          <a:stretch>
            <a:fillRect/>
          </a:stretch>
        </p:blipFill>
        <p:spPr bwMode="auto">
          <a:xfrm>
            <a:off x="4648200" y="1741306"/>
            <a:ext cx="4419600" cy="3314700"/>
          </a:xfrm>
          <a:prstGeom prst="rect">
            <a:avLst/>
          </a:prstGeom>
          <a:noFill/>
        </p:spPr>
      </p:pic>
      <p:sp>
        <p:nvSpPr>
          <p:cNvPr id="2" name="Title 1"/>
          <p:cNvSpPr>
            <a:spLocks noGrp="1"/>
          </p:cNvSpPr>
          <p:nvPr>
            <p:ph type="title"/>
          </p:nvPr>
        </p:nvSpPr>
        <p:spPr>
          <a:xfrm>
            <a:off x="457200" y="274638"/>
            <a:ext cx="8229600" cy="868362"/>
          </a:xfrm>
        </p:spPr>
        <p:txBody>
          <a:bodyPr/>
          <a:lstStyle/>
          <a:p>
            <a:r>
              <a:rPr lang="en-US" dirty="0" smtClean="0"/>
              <a:t>Sanitary toilet &amp; bath room</a:t>
            </a:r>
            <a:endParaRPr lang="en-US" dirty="0"/>
          </a:p>
        </p:txBody>
      </p:sp>
      <p:sp>
        <p:nvSpPr>
          <p:cNvPr id="5" name="Rectangle 4"/>
          <p:cNvSpPr/>
          <p:nvPr/>
        </p:nvSpPr>
        <p:spPr>
          <a:xfrm>
            <a:off x="6324600" y="5105400"/>
            <a:ext cx="619785" cy="369332"/>
          </a:xfrm>
          <a:prstGeom prst="rect">
            <a:avLst/>
          </a:prstGeom>
        </p:spPr>
        <p:txBody>
          <a:bodyPr wrap="none">
            <a:spAutoFit/>
          </a:bodyPr>
          <a:lstStyle/>
          <a:p>
            <a:pPr>
              <a:buNone/>
            </a:pPr>
            <a:r>
              <a:rPr lang="en-US" dirty="0" smtClean="0"/>
              <a:t>Now</a:t>
            </a:r>
            <a:endParaRPr lang="en-US" dirty="0"/>
          </a:p>
        </p:txBody>
      </p:sp>
      <p:sp>
        <p:nvSpPr>
          <p:cNvPr id="6" name="Rectangle 5"/>
          <p:cNvSpPr/>
          <p:nvPr/>
        </p:nvSpPr>
        <p:spPr>
          <a:xfrm>
            <a:off x="1981200" y="5105400"/>
            <a:ext cx="619785" cy="369332"/>
          </a:xfrm>
          <a:prstGeom prst="rect">
            <a:avLst/>
          </a:prstGeom>
        </p:spPr>
        <p:txBody>
          <a:bodyPr wrap="none">
            <a:spAutoFit/>
          </a:bodyPr>
          <a:lstStyle/>
          <a:p>
            <a:pPr>
              <a:buNone/>
            </a:pPr>
            <a:r>
              <a:rPr lang="en-US" dirty="0" smtClean="0"/>
              <a:t>Now</a:t>
            </a:r>
            <a:endParaRPr lang="en-US"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5257800"/>
            <a:ext cx="838200" cy="533400"/>
          </a:xfrm>
        </p:spPr>
        <p:txBody>
          <a:bodyPr>
            <a:normAutofit/>
          </a:bodyPr>
          <a:lstStyle/>
          <a:p>
            <a:pPr>
              <a:buNone/>
            </a:pPr>
            <a:r>
              <a:rPr lang="en-US" sz="1800" dirty="0" smtClean="0"/>
              <a:t>Now</a:t>
            </a:r>
            <a:endParaRPr lang="en-US" sz="1800" dirty="0"/>
          </a:p>
        </p:txBody>
      </p:sp>
      <p:pic>
        <p:nvPicPr>
          <p:cNvPr id="17411" name="Picture 3" descr="D:\My Documents\My Pictures\Shamaghat Pictures\P9280175.JPG"/>
          <p:cNvPicPr>
            <a:picLocks noGrp="1" noChangeAspect="1" noChangeArrowheads="1"/>
          </p:cNvPicPr>
          <p:nvPr>
            <p:ph sz="half" idx="2"/>
          </p:nvPr>
        </p:nvPicPr>
        <p:blipFill>
          <a:blip r:embed="rId2" cstate="print"/>
          <a:srcRect/>
          <a:stretch>
            <a:fillRect/>
          </a:stretch>
        </p:blipFill>
        <p:spPr bwMode="auto">
          <a:xfrm>
            <a:off x="4706407" y="1981200"/>
            <a:ext cx="4335993" cy="3251995"/>
          </a:xfrm>
          <a:prstGeom prst="rect">
            <a:avLst/>
          </a:prstGeom>
          <a:noFill/>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Organic Composting</a:t>
            </a:r>
            <a:endParaRPr lang="en-US" dirty="0"/>
          </a:p>
        </p:txBody>
      </p:sp>
      <p:pic>
        <p:nvPicPr>
          <p:cNvPr id="17410" name="Picture 2" descr="D:\My Documents\My Pictures\Shamaghat Pictures\Shayamaghat\2009-11-12\Picture 009.jpg"/>
          <p:cNvPicPr>
            <a:picLocks noChangeAspect="1" noChangeArrowheads="1"/>
          </p:cNvPicPr>
          <p:nvPr/>
        </p:nvPicPr>
        <p:blipFill>
          <a:blip r:embed="rId3" cstate="print"/>
          <a:srcRect/>
          <a:stretch>
            <a:fillRect/>
          </a:stretch>
        </p:blipFill>
        <p:spPr bwMode="auto">
          <a:xfrm>
            <a:off x="254000" y="1981200"/>
            <a:ext cx="4368800" cy="3276600"/>
          </a:xfrm>
          <a:prstGeom prst="rect">
            <a:avLst/>
          </a:prstGeom>
          <a:noFill/>
        </p:spPr>
      </p:pic>
      <p:sp>
        <p:nvSpPr>
          <p:cNvPr id="6" name="Rectangle 5"/>
          <p:cNvSpPr/>
          <p:nvPr/>
        </p:nvSpPr>
        <p:spPr>
          <a:xfrm>
            <a:off x="6172200" y="5257800"/>
            <a:ext cx="619785" cy="369332"/>
          </a:xfrm>
          <a:prstGeom prst="rect">
            <a:avLst/>
          </a:prstGeom>
        </p:spPr>
        <p:txBody>
          <a:bodyPr wrap="none">
            <a:spAutoFit/>
          </a:bodyPr>
          <a:lstStyle/>
          <a:p>
            <a:pPr>
              <a:buNone/>
            </a:pPr>
            <a:r>
              <a:rPr lang="en-US" dirty="0" smtClean="0"/>
              <a:t>Now</a:t>
            </a:r>
            <a:endParaRPr lang="en-US"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Documents\My Pictures\Shamaghat Pictures\Shayamaghat\IMG_0943.jpg"/>
          <p:cNvPicPr>
            <a:picLocks noGrp="1" noChangeAspect="1" noChangeArrowheads="1"/>
          </p:cNvPicPr>
          <p:nvPr>
            <p:ph sz="half" idx="1"/>
          </p:nvPr>
        </p:nvPicPr>
        <p:blipFill>
          <a:blip r:embed="rId2" cstate="print"/>
          <a:stretch>
            <a:fillRect/>
          </a:stretch>
        </p:blipFill>
        <p:spPr bwMode="auto">
          <a:xfrm>
            <a:off x="53536" y="1981201"/>
            <a:ext cx="4470400" cy="3352800"/>
          </a:xfrm>
          <a:prstGeom prst="rect">
            <a:avLst/>
          </a:prstGeom>
          <a:noFill/>
        </p:spPr>
      </p:pic>
      <p:pic>
        <p:nvPicPr>
          <p:cNvPr id="6147" name="Picture 3" descr="D:\My Documents\My Pictures\Shamaghat Pictures\Conretised path.JPG"/>
          <p:cNvPicPr>
            <a:picLocks noGrp="1" noChangeAspect="1" noChangeArrowheads="1"/>
          </p:cNvPicPr>
          <p:nvPr>
            <p:ph sz="half" idx="2"/>
          </p:nvPr>
        </p:nvPicPr>
        <p:blipFill>
          <a:blip r:embed="rId3" cstate="print"/>
          <a:srcRect/>
          <a:stretch>
            <a:fillRect/>
          </a:stretch>
        </p:blipFill>
        <p:spPr bwMode="auto">
          <a:xfrm>
            <a:off x="4572000" y="1956594"/>
            <a:ext cx="4503208" cy="3377406"/>
          </a:xfrm>
          <a:prstGeom prst="rect">
            <a:avLst/>
          </a:prstGeom>
          <a:noFill/>
        </p:spPr>
      </p:pic>
      <p:sp>
        <p:nvSpPr>
          <p:cNvPr id="2" name="Title 1"/>
          <p:cNvSpPr>
            <a:spLocks noGrp="1"/>
          </p:cNvSpPr>
          <p:nvPr>
            <p:ph type="title"/>
          </p:nvPr>
        </p:nvSpPr>
        <p:spPr>
          <a:xfrm>
            <a:off x="457200" y="274638"/>
            <a:ext cx="8229600" cy="792162"/>
          </a:xfrm>
        </p:spPr>
        <p:txBody>
          <a:bodyPr/>
          <a:lstStyle/>
          <a:p>
            <a:r>
              <a:rPr lang="en-US" dirty="0" smtClean="0"/>
              <a:t>Path development</a:t>
            </a:r>
            <a:endParaRPr lang="en-US" dirty="0"/>
          </a:p>
        </p:txBody>
      </p:sp>
      <p:sp>
        <p:nvSpPr>
          <p:cNvPr id="5" name="Rectangle 4"/>
          <p:cNvSpPr/>
          <p:nvPr/>
        </p:nvSpPr>
        <p:spPr>
          <a:xfrm>
            <a:off x="1905000" y="5334000"/>
            <a:ext cx="744114" cy="369332"/>
          </a:xfrm>
          <a:prstGeom prst="rect">
            <a:avLst/>
          </a:prstGeom>
        </p:spPr>
        <p:txBody>
          <a:bodyPr wrap="none">
            <a:spAutoFit/>
          </a:bodyPr>
          <a:lstStyle/>
          <a:p>
            <a:pPr>
              <a:buNone/>
            </a:pPr>
            <a:r>
              <a:rPr lang="en-US" smtClean="0"/>
              <a:t>Then</a:t>
            </a:r>
            <a:endParaRPr lang="en-US" dirty="0"/>
          </a:p>
        </p:txBody>
      </p:sp>
      <p:sp>
        <p:nvSpPr>
          <p:cNvPr id="6" name="Rectangle 5"/>
          <p:cNvSpPr/>
          <p:nvPr/>
        </p:nvSpPr>
        <p:spPr>
          <a:xfrm>
            <a:off x="6019800" y="5334000"/>
            <a:ext cx="619785" cy="369332"/>
          </a:xfrm>
          <a:prstGeom prst="rect">
            <a:avLst/>
          </a:prstGeom>
        </p:spPr>
        <p:txBody>
          <a:bodyPr wrap="none">
            <a:spAutoFit/>
          </a:bodyPr>
          <a:lstStyle/>
          <a:p>
            <a:pPr>
              <a:buNone/>
            </a:pPr>
            <a:r>
              <a:rPr lang="en-US" dirty="0" smtClean="0"/>
              <a:t>Now</a:t>
            </a:r>
            <a:endParaRPr lang="en-US"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My Documents\My Pictures\Shamaghat Pictures\Shayamaghat\DSC05868.JPG"/>
          <p:cNvPicPr>
            <a:picLocks noGrp="1" noChangeAspect="1" noChangeArrowheads="1"/>
          </p:cNvPicPr>
          <p:nvPr>
            <p:ph sz="half" idx="1"/>
          </p:nvPr>
        </p:nvPicPr>
        <p:blipFill>
          <a:blip r:embed="rId2" cstate="print"/>
          <a:stretch>
            <a:fillRect/>
          </a:stretch>
        </p:blipFill>
        <p:spPr bwMode="auto">
          <a:xfrm>
            <a:off x="76200" y="1962150"/>
            <a:ext cx="4495800" cy="3371850"/>
          </a:xfrm>
          <a:prstGeom prst="rect">
            <a:avLst/>
          </a:prstGeom>
          <a:noFill/>
        </p:spPr>
      </p:pic>
      <p:sp>
        <p:nvSpPr>
          <p:cNvPr id="8" name="Content Placeholder 7"/>
          <p:cNvSpPr>
            <a:spLocks noGrp="1"/>
          </p:cNvSpPr>
          <p:nvPr>
            <p:ph sz="half" idx="2"/>
          </p:nvPr>
        </p:nvSpPr>
        <p:spPr>
          <a:xfrm>
            <a:off x="4648200" y="2362200"/>
            <a:ext cx="3962400" cy="2971800"/>
          </a:xfrm>
        </p:spPr>
        <p:txBody>
          <a:bodyPr/>
          <a:lstStyle/>
          <a:p>
            <a:endParaRPr lang="en-IN" dirty="0"/>
          </a:p>
        </p:txBody>
      </p:sp>
      <p:sp>
        <p:nvSpPr>
          <p:cNvPr id="2" name="Title 1"/>
          <p:cNvSpPr>
            <a:spLocks noGrp="1"/>
          </p:cNvSpPr>
          <p:nvPr>
            <p:ph type="title"/>
          </p:nvPr>
        </p:nvSpPr>
        <p:spPr>
          <a:xfrm>
            <a:off x="457200" y="274638"/>
            <a:ext cx="8229600" cy="792162"/>
          </a:xfrm>
        </p:spPr>
        <p:txBody>
          <a:bodyPr/>
          <a:lstStyle/>
          <a:p>
            <a:r>
              <a:rPr lang="en-US" dirty="0" smtClean="0"/>
              <a:t>Irrigation Tank - 1</a:t>
            </a:r>
            <a:endParaRPr lang="en-US" dirty="0"/>
          </a:p>
        </p:txBody>
      </p:sp>
      <p:sp>
        <p:nvSpPr>
          <p:cNvPr id="5" name="Rectangle 4"/>
          <p:cNvSpPr/>
          <p:nvPr/>
        </p:nvSpPr>
        <p:spPr>
          <a:xfrm>
            <a:off x="6248400" y="5334000"/>
            <a:ext cx="619785" cy="369332"/>
          </a:xfrm>
          <a:prstGeom prst="rect">
            <a:avLst/>
          </a:prstGeom>
        </p:spPr>
        <p:txBody>
          <a:bodyPr wrap="none">
            <a:spAutoFit/>
          </a:bodyPr>
          <a:lstStyle/>
          <a:p>
            <a:pPr>
              <a:buNone/>
            </a:pPr>
            <a:r>
              <a:rPr lang="en-US" dirty="0" smtClean="0"/>
              <a:t>Now</a:t>
            </a:r>
            <a:endParaRPr lang="en-US" dirty="0"/>
          </a:p>
        </p:txBody>
      </p:sp>
      <p:sp>
        <p:nvSpPr>
          <p:cNvPr id="7" name="Rectangle 6"/>
          <p:cNvSpPr/>
          <p:nvPr/>
        </p:nvSpPr>
        <p:spPr>
          <a:xfrm>
            <a:off x="2286000" y="5334000"/>
            <a:ext cx="655949" cy="369332"/>
          </a:xfrm>
          <a:prstGeom prst="rect">
            <a:avLst/>
          </a:prstGeom>
        </p:spPr>
        <p:txBody>
          <a:bodyPr wrap="none">
            <a:spAutoFit/>
          </a:bodyPr>
          <a:lstStyle/>
          <a:p>
            <a:pPr>
              <a:buNone/>
            </a:pPr>
            <a:r>
              <a:rPr lang="en-US" dirty="0" smtClean="0"/>
              <a:t>Then</a:t>
            </a:r>
            <a:endParaRPr lang="en-US" dirty="0"/>
          </a:p>
        </p:txBody>
      </p:sp>
      <p:pic>
        <p:nvPicPr>
          <p:cNvPr id="1026" name="Picture 2" descr="F:\My Documents\My Pictures\BhogpurJan11\IMG_1496.JPG"/>
          <p:cNvPicPr>
            <a:picLocks noChangeAspect="1" noChangeArrowheads="1"/>
          </p:cNvPicPr>
          <p:nvPr/>
        </p:nvPicPr>
        <p:blipFill>
          <a:blip r:embed="rId3" cstate="print"/>
          <a:srcRect/>
          <a:stretch>
            <a:fillRect/>
          </a:stretch>
        </p:blipFill>
        <p:spPr bwMode="auto">
          <a:xfrm>
            <a:off x="4605996" y="1981200"/>
            <a:ext cx="4512714" cy="3382963"/>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My Documents\My Pictures\Shamaghat Pictures\Shayamaghat\23 Oct09\IMG_1433.jpg"/>
          <p:cNvPicPr>
            <a:picLocks noGrp="1" noChangeAspect="1" noChangeArrowheads="1"/>
          </p:cNvPicPr>
          <p:nvPr>
            <p:ph sz="half" idx="1"/>
          </p:nvPr>
        </p:nvPicPr>
        <p:blipFill>
          <a:blip r:embed="rId2" cstate="print"/>
          <a:srcRect/>
          <a:stretch>
            <a:fillRect/>
          </a:stretch>
        </p:blipFill>
        <p:spPr bwMode="auto">
          <a:xfrm>
            <a:off x="76200" y="1666876"/>
            <a:ext cx="4554008" cy="3415506"/>
          </a:xfrm>
          <a:prstGeom prst="rect">
            <a:avLst/>
          </a:prstGeom>
          <a:noFill/>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Irrigation Tank - 2</a:t>
            </a:r>
            <a:endParaRPr lang="en-US" dirty="0"/>
          </a:p>
        </p:txBody>
      </p:sp>
      <p:sp>
        <p:nvSpPr>
          <p:cNvPr id="5" name="Rectangle 4"/>
          <p:cNvSpPr/>
          <p:nvPr/>
        </p:nvSpPr>
        <p:spPr>
          <a:xfrm>
            <a:off x="2286000" y="5029200"/>
            <a:ext cx="655949" cy="369332"/>
          </a:xfrm>
          <a:prstGeom prst="rect">
            <a:avLst/>
          </a:prstGeom>
        </p:spPr>
        <p:txBody>
          <a:bodyPr wrap="none">
            <a:spAutoFit/>
          </a:bodyPr>
          <a:lstStyle/>
          <a:p>
            <a:pPr>
              <a:buNone/>
            </a:pPr>
            <a:r>
              <a:rPr lang="en-US" dirty="0" smtClean="0"/>
              <a:t>Then</a:t>
            </a:r>
            <a:endParaRPr lang="en-US" dirty="0"/>
          </a:p>
        </p:txBody>
      </p:sp>
      <p:sp>
        <p:nvSpPr>
          <p:cNvPr id="7" name="Rectangle 6"/>
          <p:cNvSpPr/>
          <p:nvPr/>
        </p:nvSpPr>
        <p:spPr>
          <a:xfrm>
            <a:off x="6324600" y="5029200"/>
            <a:ext cx="619785" cy="369332"/>
          </a:xfrm>
          <a:prstGeom prst="rect">
            <a:avLst/>
          </a:prstGeom>
        </p:spPr>
        <p:txBody>
          <a:bodyPr wrap="none">
            <a:spAutoFit/>
          </a:bodyPr>
          <a:lstStyle/>
          <a:p>
            <a:pPr>
              <a:buNone/>
            </a:pPr>
            <a:r>
              <a:rPr lang="en-US" dirty="0" smtClean="0"/>
              <a:t>Now</a:t>
            </a:r>
            <a:endParaRPr lang="en-US" dirty="0"/>
          </a:p>
        </p:txBody>
      </p:sp>
      <p:pic>
        <p:nvPicPr>
          <p:cNvPr id="2050" name="Picture 2" descr="F:\My Documents\My Pictures\BhogpurJan11\IMG_1503.JPG"/>
          <p:cNvPicPr>
            <a:picLocks noChangeAspect="1" noChangeArrowheads="1"/>
          </p:cNvPicPr>
          <p:nvPr/>
        </p:nvPicPr>
        <p:blipFill>
          <a:blip r:embed="rId3" cstate="print"/>
          <a:srcRect/>
          <a:stretch>
            <a:fillRect/>
          </a:stretch>
        </p:blipFill>
        <p:spPr bwMode="auto">
          <a:xfrm>
            <a:off x="4637257" y="1752600"/>
            <a:ext cx="4430543" cy="3322907"/>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My Documents\My Pictures\Shamaghat Pictures\P9280184.JPG"/>
          <p:cNvPicPr>
            <a:picLocks noGrp="1" noChangeAspect="1" noChangeArrowheads="1"/>
          </p:cNvPicPr>
          <p:nvPr>
            <p:ph sz="half" idx="1"/>
          </p:nvPr>
        </p:nvPicPr>
        <p:blipFill>
          <a:blip r:embed="rId2" cstate="print"/>
          <a:srcRect/>
          <a:stretch>
            <a:fillRect/>
          </a:stretch>
        </p:blipFill>
        <p:spPr bwMode="auto">
          <a:xfrm>
            <a:off x="76200" y="2166146"/>
            <a:ext cx="4122206" cy="3091654"/>
          </a:xfrm>
          <a:prstGeom prst="rect">
            <a:avLst/>
          </a:prstGeom>
          <a:noFill/>
        </p:spPr>
      </p:pic>
      <p:pic>
        <p:nvPicPr>
          <p:cNvPr id="7171" name="Picture 3" descr="D:\My Documents\My Pictures\Shamaghat Pictures\PB110417.JPG"/>
          <p:cNvPicPr>
            <a:picLocks noGrp="1" noChangeAspect="1" noChangeArrowheads="1"/>
          </p:cNvPicPr>
          <p:nvPr>
            <p:ph sz="half" idx="2"/>
          </p:nvPr>
        </p:nvPicPr>
        <p:blipFill>
          <a:blip r:embed="rId3" cstate="print"/>
          <a:srcRect/>
          <a:stretch>
            <a:fillRect/>
          </a:stretch>
        </p:blipFill>
        <p:spPr bwMode="auto">
          <a:xfrm>
            <a:off x="4267200" y="2209800"/>
            <a:ext cx="4913923" cy="2994422"/>
          </a:xfrm>
          <a:prstGeom prst="rect">
            <a:avLst/>
          </a:prstGeom>
          <a:noFill/>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Earthen Recharge Tank - 1</a:t>
            </a:r>
            <a:endParaRPr lang="en-US" dirty="0"/>
          </a:p>
        </p:txBody>
      </p:sp>
      <p:sp>
        <p:nvSpPr>
          <p:cNvPr id="5" name="Rectangle 4"/>
          <p:cNvSpPr/>
          <p:nvPr/>
        </p:nvSpPr>
        <p:spPr>
          <a:xfrm>
            <a:off x="6019800" y="5181600"/>
            <a:ext cx="838200" cy="369332"/>
          </a:xfrm>
          <a:prstGeom prst="rect">
            <a:avLst/>
          </a:prstGeom>
        </p:spPr>
        <p:txBody>
          <a:bodyPr wrap="square">
            <a:spAutoFit/>
          </a:bodyPr>
          <a:lstStyle/>
          <a:p>
            <a:pPr>
              <a:buNone/>
            </a:pPr>
            <a:r>
              <a:rPr lang="en-US" dirty="0" smtClean="0"/>
              <a:t>Now</a:t>
            </a:r>
            <a:endParaRPr lang="en-US" dirty="0"/>
          </a:p>
        </p:txBody>
      </p:sp>
      <p:sp>
        <p:nvSpPr>
          <p:cNvPr id="6" name="Rectangle 5"/>
          <p:cNvSpPr/>
          <p:nvPr/>
        </p:nvSpPr>
        <p:spPr>
          <a:xfrm>
            <a:off x="1600200" y="5257800"/>
            <a:ext cx="2070695" cy="369332"/>
          </a:xfrm>
          <a:prstGeom prst="rect">
            <a:avLst/>
          </a:prstGeom>
        </p:spPr>
        <p:txBody>
          <a:bodyPr wrap="none">
            <a:spAutoFit/>
          </a:bodyPr>
          <a:lstStyle/>
          <a:p>
            <a:pPr>
              <a:buNone/>
            </a:pPr>
            <a:r>
              <a:rPr lang="en-US" dirty="0" smtClean="0"/>
              <a:t>Under development</a:t>
            </a:r>
            <a:endParaRPr lang="en-US"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1524000"/>
            <a:ext cx="7772400" cy="4495800"/>
          </a:xfrm>
        </p:spPr>
        <p:txBody>
          <a:bodyPr>
            <a:noAutofit/>
          </a:bodyPr>
          <a:lstStyle/>
          <a:p>
            <a:pPr>
              <a:buFont typeface="Arial" pitchFamily="34" charset="0"/>
              <a:buChar char="•"/>
            </a:pPr>
            <a:r>
              <a:rPr lang="en-GB" sz="2000" dirty="0" smtClean="0"/>
              <a:t>  12 families with a population of 65 people.  </a:t>
            </a:r>
            <a:br>
              <a:rPr lang="en-GB" sz="2000" dirty="0" smtClean="0"/>
            </a:br>
            <a:r>
              <a:rPr lang="en-GB" sz="2000" dirty="0" smtClean="0"/>
              <a:t>.   All  families belong to schedule caste.</a:t>
            </a:r>
            <a:br>
              <a:rPr lang="en-GB" sz="2000" dirty="0" smtClean="0"/>
            </a:br>
            <a:r>
              <a:rPr lang="en-GB" sz="2000" dirty="0" smtClean="0"/>
              <a:t>.   small land holding, an average of one acre.</a:t>
            </a:r>
            <a:br>
              <a:rPr lang="en-GB" sz="2000" dirty="0" smtClean="0"/>
            </a:br>
            <a:r>
              <a:rPr lang="en-GB" sz="2000" dirty="0" smtClean="0"/>
              <a:t>.  they usually only have water during the monsoon season.   </a:t>
            </a:r>
            <a:br>
              <a:rPr lang="en-GB" sz="2000" dirty="0" smtClean="0"/>
            </a:br>
            <a:r>
              <a:rPr lang="en-GB" sz="2000" dirty="0" smtClean="0"/>
              <a:t>.   no regular water supply within the village.  Only one hand    </a:t>
            </a:r>
            <a:br>
              <a:rPr lang="en-GB" sz="2000" dirty="0" smtClean="0"/>
            </a:br>
            <a:r>
              <a:rPr lang="en-GB" sz="2000" dirty="0" smtClean="0"/>
              <a:t>    pump on main road for drinking water supply.</a:t>
            </a:r>
            <a:br>
              <a:rPr lang="en-GB" sz="2000" dirty="0" smtClean="0"/>
            </a:br>
            <a:r>
              <a:rPr lang="en-GB" sz="2000" dirty="0" smtClean="0"/>
              <a:t>.   Only 3 families owned toilets.</a:t>
            </a:r>
            <a:br>
              <a:rPr lang="en-GB" sz="2000" dirty="0" smtClean="0"/>
            </a:br>
            <a:r>
              <a:rPr lang="en-GB" sz="2000" dirty="0" smtClean="0"/>
              <a:t/>
            </a:r>
            <a:br>
              <a:rPr lang="en-GB" sz="2000" dirty="0" smtClean="0"/>
            </a:br>
            <a:r>
              <a:rPr lang="en-GB" sz="2000" dirty="0" smtClean="0"/>
              <a:t> </a:t>
            </a:r>
            <a:br>
              <a:rPr lang="en-GB" sz="2000" dirty="0" smtClean="0"/>
            </a:br>
            <a:r>
              <a:rPr lang="en-GB" sz="2000" dirty="0" smtClean="0"/>
              <a:t>The village is typical of the smaller villages in the hills of Himachal Pradesh. This particular village was chosen as it was of a size that made it suitable to be a "model" Rainwater Harvesting Village".</a:t>
            </a:r>
            <a:r>
              <a:rPr lang="en-US" sz="2000" dirty="0" smtClean="0"/>
              <a:t/>
            </a:r>
            <a:br>
              <a:rPr lang="en-US" sz="2000" dirty="0" smtClean="0"/>
            </a:br>
            <a:endParaRPr lang="en-US" sz="2000" dirty="0"/>
          </a:p>
        </p:txBody>
      </p:sp>
      <p:sp>
        <p:nvSpPr>
          <p:cNvPr id="4" name="Text Placeholder 3"/>
          <p:cNvSpPr>
            <a:spLocks noGrp="1"/>
          </p:cNvSpPr>
          <p:nvPr>
            <p:ph type="body" idx="1"/>
          </p:nvPr>
        </p:nvSpPr>
        <p:spPr>
          <a:xfrm>
            <a:off x="722313" y="685801"/>
            <a:ext cx="7772400" cy="533399"/>
          </a:xfrm>
        </p:spPr>
        <p:txBody>
          <a:bodyPr>
            <a:normAutofit/>
          </a:bodyPr>
          <a:lstStyle/>
          <a:p>
            <a:r>
              <a:rPr lang="en-US" dirty="0" smtClean="0"/>
              <a:t>An overview</a:t>
            </a:r>
            <a:endParaRPr lang="en-US" dirty="0"/>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y Documents\My Pictures\Shamaghat Pictures\PB110424.JPG"/>
          <p:cNvPicPr>
            <a:picLocks noGrp="1" noChangeAspect="1" noChangeArrowheads="1"/>
          </p:cNvPicPr>
          <p:nvPr>
            <p:ph sz="half" idx="1"/>
          </p:nvPr>
        </p:nvPicPr>
        <p:blipFill>
          <a:blip r:embed="rId2" cstate="print"/>
          <a:srcRect/>
          <a:stretch>
            <a:fillRect/>
          </a:stretch>
        </p:blipFill>
        <p:spPr bwMode="auto">
          <a:xfrm>
            <a:off x="152400" y="2057400"/>
            <a:ext cx="4630208" cy="3472656"/>
          </a:xfrm>
          <a:prstGeom prst="rect">
            <a:avLst/>
          </a:prstGeom>
          <a:noFill/>
        </p:spPr>
      </p:pic>
      <p:pic>
        <p:nvPicPr>
          <p:cNvPr id="1026" name="Picture 2" descr="F:\Shamagat Pictures Esther\bills 006.jpg"/>
          <p:cNvPicPr>
            <a:picLocks noGrp="1" noChangeAspect="1" noChangeArrowheads="1"/>
          </p:cNvPicPr>
          <p:nvPr>
            <p:ph sz="half" idx="2"/>
          </p:nvPr>
        </p:nvPicPr>
        <p:blipFill>
          <a:blip r:embed="rId3" cstate="print"/>
          <a:srcRect/>
          <a:stretch>
            <a:fillRect/>
          </a:stretch>
        </p:blipFill>
        <p:spPr bwMode="auto">
          <a:xfrm>
            <a:off x="4800600" y="1295400"/>
            <a:ext cx="3200400" cy="4267200"/>
          </a:xfrm>
          <a:prstGeom prst="rect">
            <a:avLst/>
          </a:prstGeom>
          <a:noFill/>
        </p:spPr>
      </p:pic>
      <p:sp>
        <p:nvSpPr>
          <p:cNvPr id="2" name="Title 1"/>
          <p:cNvSpPr>
            <a:spLocks noGrp="1"/>
          </p:cNvSpPr>
          <p:nvPr>
            <p:ph type="title"/>
          </p:nvPr>
        </p:nvSpPr>
        <p:spPr>
          <a:xfrm>
            <a:off x="457200" y="274638"/>
            <a:ext cx="8229600" cy="792162"/>
          </a:xfrm>
        </p:spPr>
        <p:txBody>
          <a:bodyPr/>
          <a:lstStyle/>
          <a:p>
            <a:r>
              <a:rPr lang="en-US" dirty="0" smtClean="0"/>
              <a:t>Earthen Recharge Tank - 2</a:t>
            </a:r>
            <a:endParaRPr lang="en-US" dirty="0"/>
          </a:p>
        </p:txBody>
      </p:sp>
      <p:sp>
        <p:nvSpPr>
          <p:cNvPr id="5" name="Rectangle 4"/>
          <p:cNvSpPr/>
          <p:nvPr/>
        </p:nvSpPr>
        <p:spPr>
          <a:xfrm>
            <a:off x="2133600" y="5562600"/>
            <a:ext cx="655949" cy="369332"/>
          </a:xfrm>
          <a:prstGeom prst="rect">
            <a:avLst/>
          </a:prstGeom>
        </p:spPr>
        <p:txBody>
          <a:bodyPr wrap="none">
            <a:spAutoFit/>
          </a:bodyPr>
          <a:lstStyle/>
          <a:p>
            <a:pPr>
              <a:buNone/>
            </a:pPr>
            <a:r>
              <a:rPr lang="en-US" dirty="0" smtClean="0"/>
              <a:t>Then</a:t>
            </a:r>
            <a:endParaRPr lang="en-US" dirty="0"/>
          </a:p>
        </p:txBody>
      </p:sp>
      <p:sp>
        <p:nvSpPr>
          <p:cNvPr id="6" name="Rectangle 5"/>
          <p:cNvSpPr/>
          <p:nvPr/>
        </p:nvSpPr>
        <p:spPr>
          <a:xfrm>
            <a:off x="6172200" y="5638800"/>
            <a:ext cx="619785" cy="369332"/>
          </a:xfrm>
          <a:prstGeom prst="rect">
            <a:avLst/>
          </a:prstGeom>
        </p:spPr>
        <p:txBody>
          <a:bodyPr wrap="none">
            <a:spAutoFit/>
          </a:bodyPr>
          <a:lstStyle/>
          <a:p>
            <a:pPr>
              <a:buNone/>
            </a:pPr>
            <a:r>
              <a:rPr lang="en-US" dirty="0" smtClean="0"/>
              <a:t>Now</a:t>
            </a:r>
            <a:endParaRPr lang="en-US"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D:\My Documents\My Pictures\Shamaghat Pictures\Shayamaghat\23 Oct09\IMG_1434.jpg"/>
          <p:cNvPicPr>
            <a:picLocks noGrp="1" noChangeAspect="1" noChangeArrowheads="1"/>
          </p:cNvPicPr>
          <p:nvPr>
            <p:ph sz="half" idx="1"/>
          </p:nvPr>
        </p:nvPicPr>
        <p:blipFill>
          <a:blip r:embed="rId2" cstate="print"/>
          <a:srcRect/>
          <a:stretch>
            <a:fillRect/>
          </a:stretch>
        </p:blipFill>
        <p:spPr bwMode="auto">
          <a:xfrm>
            <a:off x="13108" y="1676400"/>
            <a:ext cx="4541308" cy="3405981"/>
          </a:xfrm>
          <a:prstGeom prst="rect">
            <a:avLst/>
          </a:prstGeom>
          <a:noFill/>
        </p:spPr>
      </p:pic>
      <p:pic>
        <p:nvPicPr>
          <p:cNvPr id="6" name="Picture 3" descr="D:\My Documents\My Pictures\Shamaghat Pictures\Picture 008.jpg"/>
          <p:cNvPicPr>
            <a:picLocks noGrp="1" noChangeAspect="1" noChangeArrowheads="1"/>
          </p:cNvPicPr>
          <p:nvPr>
            <p:ph sz="half" idx="2"/>
          </p:nvPr>
        </p:nvPicPr>
        <p:blipFill>
          <a:blip r:embed="rId3" cstate="print"/>
          <a:srcRect/>
          <a:stretch>
            <a:fillRect/>
          </a:stretch>
        </p:blipFill>
        <p:spPr bwMode="auto">
          <a:xfrm>
            <a:off x="4572000" y="1634332"/>
            <a:ext cx="4495800" cy="3371850"/>
          </a:xfrm>
          <a:prstGeom prst="rect">
            <a:avLst/>
          </a:prstGeom>
          <a:noFill/>
        </p:spPr>
      </p:pic>
      <p:sp>
        <p:nvSpPr>
          <p:cNvPr id="2" name="Title 1"/>
          <p:cNvSpPr>
            <a:spLocks noGrp="1"/>
          </p:cNvSpPr>
          <p:nvPr>
            <p:ph type="title"/>
          </p:nvPr>
        </p:nvSpPr>
        <p:spPr>
          <a:xfrm>
            <a:off x="457200" y="274638"/>
            <a:ext cx="8229600" cy="868362"/>
          </a:xfrm>
        </p:spPr>
        <p:txBody>
          <a:bodyPr/>
          <a:lstStyle/>
          <a:p>
            <a:r>
              <a:rPr lang="en-US" dirty="0" smtClean="0"/>
              <a:t>Village Incinerator</a:t>
            </a:r>
            <a:endParaRPr lang="en-US" dirty="0"/>
          </a:p>
        </p:txBody>
      </p:sp>
      <p:sp>
        <p:nvSpPr>
          <p:cNvPr id="5" name="Rectangle 4"/>
          <p:cNvSpPr/>
          <p:nvPr/>
        </p:nvSpPr>
        <p:spPr>
          <a:xfrm>
            <a:off x="2514600" y="5029200"/>
            <a:ext cx="655949" cy="369332"/>
          </a:xfrm>
          <a:prstGeom prst="rect">
            <a:avLst/>
          </a:prstGeom>
        </p:spPr>
        <p:txBody>
          <a:bodyPr wrap="none">
            <a:spAutoFit/>
          </a:bodyPr>
          <a:lstStyle/>
          <a:p>
            <a:pPr>
              <a:buNone/>
            </a:pPr>
            <a:r>
              <a:rPr lang="en-US" dirty="0" smtClean="0"/>
              <a:t>Then</a:t>
            </a:r>
            <a:endParaRPr lang="en-US" dirty="0"/>
          </a:p>
        </p:txBody>
      </p:sp>
      <p:sp>
        <p:nvSpPr>
          <p:cNvPr id="7" name="Rectangle 6"/>
          <p:cNvSpPr/>
          <p:nvPr/>
        </p:nvSpPr>
        <p:spPr>
          <a:xfrm>
            <a:off x="5867400" y="5029200"/>
            <a:ext cx="2070695" cy="369332"/>
          </a:xfrm>
          <a:prstGeom prst="rect">
            <a:avLst/>
          </a:prstGeom>
        </p:spPr>
        <p:txBody>
          <a:bodyPr wrap="none">
            <a:spAutoFit/>
          </a:bodyPr>
          <a:lstStyle/>
          <a:p>
            <a:pPr>
              <a:buNone/>
            </a:pPr>
            <a:r>
              <a:rPr lang="en-US" dirty="0" smtClean="0"/>
              <a:t>Under development</a:t>
            </a:r>
            <a:endParaRPr lang="en-US"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My Documents\My Pictures\Shamaghat Pictures\PB260470.JPG"/>
          <p:cNvPicPr>
            <a:picLocks noGrp="1" noChangeAspect="1" noChangeArrowheads="1"/>
          </p:cNvPicPr>
          <p:nvPr>
            <p:ph sz="half" idx="1"/>
          </p:nvPr>
        </p:nvPicPr>
        <p:blipFill>
          <a:blip r:embed="rId2" cstate="print"/>
          <a:srcRect/>
          <a:stretch>
            <a:fillRect/>
          </a:stretch>
        </p:blipFill>
        <p:spPr bwMode="auto">
          <a:xfrm>
            <a:off x="4597400" y="2188510"/>
            <a:ext cx="4241800" cy="3181350"/>
          </a:xfrm>
          <a:prstGeom prst="rect">
            <a:avLst/>
          </a:prstGeom>
          <a:noFill/>
        </p:spPr>
      </p:pic>
      <p:sp>
        <p:nvSpPr>
          <p:cNvPr id="4" name="Content Placeholder 3"/>
          <p:cNvSpPr>
            <a:spLocks noGrp="1"/>
          </p:cNvSpPr>
          <p:nvPr>
            <p:ph sz="half" idx="2"/>
          </p:nvPr>
        </p:nvSpPr>
        <p:spPr>
          <a:xfrm>
            <a:off x="9525000" y="5867400"/>
            <a:ext cx="990600" cy="45719"/>
          </a:xfrm>
        </p:spPr>
        <p:txBody>
          <a:bodyPr>
            <a:normAutofit fontScale="25000" lnSpcReduction="20000"/>
          </a:bodyPr>
          <a:lstStyle/>
          <a:p>
            <a:endParaRPr lang="en-US" dirty="0"/>
          </a:p>
        </p:txBody>
      </p:sp>
      <p:sp>
        <p:nvSpPr>
          <p:cNvPr id="2" name="Title 1"/>
          <p:cNvSpPr>
            <a:spLocks noGrp="1"/>
          </p:cNvSpPr>
          <p:nvPr>
            <p:ph type="title"/>
          </p:nvPr>
        </p:nvSpPr>
        <p:spPr>
          <a:xfrm>
            <a:off x="457200" y="274638"/>
            <a:ext cx="8229600" cy="868362"/>
          </a:xfrm>
        </p:spPr>
        <p:txBody>
          <a:bodyPr/>
          <a:lstStyle/>
          <a:p>
            <a:r>
              <a:rPr lang="en-US" dirty="0" smtClean="0"/>
              <a:t>Village Incinerator</a:t>
            </a:r>
            <a:endParaRPr lang="en-US" dirty="0"/>
          </a:p>
        </p:txBody>
      </p:sp>
      <p:pic>
        <p:nvPicPr>
          <p:cNvPr id="6" name="Picture 2" descr="D:\My Documents\My Pictures\Shamaghat Pictures\PB110410.JPG"/>
          <p:cNvPicPr>
            <a:picLocks noChangeAspect="1" noChangeArrowheads="1"/>
          </p:cNvPicPr>
          <p:nvPr/>
        </p:nvPicPr>
        <p:blipFill>
          <a:blip r:embed="rId3" cstate="print"/>
          <a:srcRect/>
          <a:stretch>
            <a:fillRect/>
          </a:stretch>
        </p:blipFill>
        <p:spPr bwMode="auto">
          <a:xfrm>
            <a:off x="244912" y="2133600"/>
            <a:ext cx="4313643" cy="3251823"/>
          </a:xfrm>
          <a:prstGeom prst="rect">
            <a:avLst/>
          </a:prstGeom>
          <a:noFill/>
        </p:spPr>
      </p:pic>
      <p:sp>
        <p:nvSpPr>
          <p:cNvPr id="7" name="Rectangle 6"/>
          <p:cNvSpPr/>
          <p:nvPr/>
        </p:nvSpPr>
        <p:spPr>
          <a:xfrm>
            <a:off x="6096000" y="5334000"/>
            <a:ext cx="1784784" cy="369332"/>
          </a:xfrm>
          <a:prstGeom prst="rect">
            <a:avLst/>
          </a:prstGeom>
        </p:spPr>
        <p:txBody>
          <a:bodyPr wrap="none">
            <a:spAutoFit/>
          </a:bodyPr>
          <a:lstStyle/>
          <a:p>
            <a:pPr>
              <a:buNone/>
            </a:pPr>
            <a:r>
              <a:rPr lang="en-US" dirty="0" smtClean="0"/>
              <a:t>Now – Rear View</a:t>
            </a:r>
            <a:endParaRPr lang="en-US" dirty="0"/>
          </a:p>
        </p:txBody>
      </p:sp>
      <p:sp>
        <p:nvSpPr>
          <p:cNvPr id="8" name="Rectangle 7"/>
          <p:cNvSpPr/>
          <p:nvPr/>
        </p:nvSpPr>
        <p:spPr>
          <a:xfrm>
            <a:off x="1676400" y="5334000"/>
            <a:ext cx="1858329" cy="369332"/>
          </a:xfrm>
          <a:prstGeom prst="rect">
            <a:avLst/>
          </a:prstGeom>
        </p:spPr>
        <p:txBody>
          <a:bodyPr wrap="none">
            <a:spAutoFit/>
          </a:bodyPr>
          <a:lstStyle/>
          <a:p>
            <a:pPr>
              <a:buNone/>
            </a:pPr>
            <a:r>
              <a:rPr lang="en-US" dirty="0" smtClean="0"/>
              <a:t>Now – Front View</a:t>
            </a:r>
            <a:endParaRPr lang="en-US"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914400" y="2667000"/>
            <a:ext cx="2819400" cy="2392363"/>
          </a:xfrm>
        </p:spPr>
        <p:txBody>
          <a:bodyPr/>
          <a:lstStyle/>
          <a:p>
            <a:endParaRPr lang="en-US" dirty="0" smtClean="0"/>
          </a:p>
          <a:p>
            <a:endParaRPr lang="en-US" dirty="0"/>
          </a:p>
        </p:txBody>
      </p:sp>
      <p:pic>
        <p:nvPicPr>
          <p:cNvPr id="1026" name="Picture 2" descr="C:\Documents and Settings\Dharamvir Singh\My Documents\My Pictures\30Aug09\IMG_1197.jpg"/>
          <p:cNvPicPr>
            <a:picLocks noGrp="1" noChangeAspect="1" noChangeArrowheads="1"/>
          </p:cNvPicPr>
          <p:nvPr>
            <p:ph sz="half" idx="2"/>
          </p:nvPr>
        </p:nvPicPr>
        <p:blipFill>
          <a:blip r:embed="rId2" cstate="print"/>
          <a:srcRect/>
          <a:stretch>
            <a:fillRect/>
          </a:stretch>
        </p:blipFill>
        <p:spPr bwMode="auto">
          <a:xfrm>
            <a:off x="4648201" y="1715965"/>
            <a:ext cx="4495800" cy="3371850"/>
          </a:xfrm>
          <a:prstGeom prst="rect">
            <a:avLst/>
          </a:prstGeom>
          <a:noFill/>
        </p:spPr>
      </p:pic>
      <p:sp>
        <p:nvSpPr>
          <p:cNvPr id="2" name="Title 1"/>
          <p:cNvSpPr>
            <a:spLocks noGrp="1"/>
          </p:cNvSpPr>
          <p:nvPr>
            <p:ph type="title"/>
          </p:nvPr>
        </p:nvSpPr>
        <p:spPr>
          <a:xfrm>
            <a:off x="457200" y="274638"/>
            <a:ext cx="8229600" cy="792162"/>
          </a:xfrm>
        </p:spPr>
        <p:txBody>
          <a:bodyPr>
            <a:noAutofit/>
          </a:bodyPr>
          <a:lstStyle/>
          <a:p>
            <a:r>
              <a:rPr lang="en-US" sz="3200" dirty="0" smtClean="0"/>
              <a:t>Community Participation &amp; </a:t>
            </a:r>
            <a:br>
              <a:rPr lang="en-US" sz="3200" dirty="0" smtClean="0"/>
            </a:br>
            <a:r>
              <a:rPr lang="en-US" sz="3200" dirty="0" smtClean="0"/>
              <a:t>intercultural learning</a:t>
            </a:r>
            <a:endParaRPr lang="en-US" sz="3200" dirty="0"/>
          </a:p>
        </p:txBody>
      </p:sp>
      <p:pic>
        <p:nvPicPr>
          <p:cNvPr id="1027" name="Picture 3" descr="C:\Documents and Settings\Dharamvir Singh\My Documents\My Pictures\30Aug09\IMG_1189.jpg"/>
          <p:cNvPicPr>
            <a:picLocks noChangeAspect="1" noChangeArrowheads="1"/>
          </p:cNvPicPr>
          <p:nvPr/>
        </p:nvPicPr>
        <p:blipFill>
          <a:blip r:embed="rId3" cstate="print"/>
          <a:srcRect/>
          <a:stretch>
            <a:fillRect/>
          </a:stretch>
        </p:blipFill>
        <p:spPr bwMode="auto">
          <a:xfrm>
            <a:off x="76200" y="1695450"/>
            <a:ext cx="4546600" cy="3409950"/>
          </a:xfrm>
          <a:prstGeom prst="rect">
            <a:avLst/>
          </a:prstGeo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My Documents\My Pictures\Shamaghat Pictures\Shyamaghat Crusher\IMG_2743.JPG"/>
          <p:cNvPicPr>
            <a:picLocks noGrp="1" noChangeAspect="1" noChangeArrowheads="1"/>
          </p:cNvPicPr>
          <p:nvPr>
            <p:ph sz="half" idx="1"/>
          </p:nvPr>
        </p:nvPicPr>
        <p:blipFill>
          <a:blip r:embed="rId2" cstate="print"/>
          <a:srcRect/>
          <a:stretch>
            <a:fillRect/>
          </a:stretch>
        </p:blipFill>
        <p:spPr bwMode="auto">
          <a:xfrm>
            <a:off x="1" y="1367792"/>
            <a:ext cx="4577078" cy="3432808"/>
          </a:xfrm>
          <a:prstGeom prst="rect">
            <a:avLst/>
          </a:prstGeom>
          <a:noFill/>
        </p:spPr>
      </p:pic>
      <p:pic>
        <p:nvPicPr>
          <p:cNvPr id="2050" name="Picture 2" descr="D:\My Documents\My Pictures\Shamaghat Pictures\Shyamaghat Crusher\women rallying for crusher shifting.jpg"/>
          <p:cNvPicPr>
            <a:picLocks noGrp="1" noChangeAspect="1" noChangeArrowheads="1"/>
          </p:cNvPicPr>
          <p:nvPr>
            <p:ph sz="half" idx="2"/>
          </p:nvPr>
        </p:nvPicPr>
        <p:blipFill>
          <a:blip r:embed="rId3" cstate="print"/>
          <a:srcRect/>
          <a:stretch>
            <a:fillRect/>
          </a:stretch>
        </p:blipFill>
        <p:spPr bwMode="auto">
          <a:xfrm>
            <a:off x="4648200" y="1435909"/>
            <a:ext cx="4495800" cy="3364691"/>
          </a:xfrm>
          <a:prstGeom prst="rect">
            <a:avLst/>
          </a:prstGeom>
          <a:noFill/>
        </p:spPr>
      </p:pic>
      <p:sp>
        <p:nvSpPr>
          <p:cNvPr id="2" name="Title 1"/>
          <p:cNvSpPr>
            <a:spLocks noGrp="1"/>
          </p:cNvSpPr>
          <p:nvPr>
            <p:ph type="title"/>
          </p:nvPr>
        </p:nvSpPr>
        <p:spPr>
          <a:xfrm>
            <a:off x="457200" y="274638"/>
            <a:ext cx="8229600" cy="868362"/>
          </a:xfrm>
        </p:spPr>
        <p:txBody>
          <a:bodyPr/>
          <a:lstStyle/>
          <a:p>
            <a:r>
              <a:rPr lang="en-US" dirty="0" smtClean="0"/>
              <a:t>Capacity Building</a:t>
            </a:r>
            <a:endParaRPr lang="en-US" dirty="0"/>
          </a:p>
        </p:txBody>
      </p:sp>
      <p:sp>
        <p:nvSpPr>
          <p:cNvPr id="5" name="Rectangle 4"/>
          <p:cNvSpPr/>
          <p:nvPr/>
        </p:nvSpPr>
        <p:spPr>
          <a:xfrm>
            <a:off x="5715000" y="4953000"/>
            <a:ext cx="1402948" cy="369332"/>
          </a:xfrm>
          <a:prstGeom prst="rect">
            <a:avLst/>
          </a:prstGeom>
        </p:spPr>
        <p:txBody>
          <a:bodyPr wrap="none">
            <a:spAutoFit/>
          </a:bodyPr>
          <a:lstStyle/>
          <a:p>
            <a:pPr>
              <a:buNone/>
            </a:pPr>
            <a:r>
              <a:rPr lang="en-US" dirty="0" smtClean="0"/>
              <a:t>Campaigning</a:t>
            </a:r>
            <a:endParaRPr lang="en-US" dirty="0"/>
          </a:p>
        </p:txBody>
      </p:sp>
      <p:sp>
        <p:nvSpPr>
          <p:cNvPr id="6" name="Rectangle 5"/>
          <p:cNvSpPr/>
          <p:nvPr/>
        </p:nvSpPr>
        <p:spPr>
          <a:xfrm>
            <a:off x="2209800" y="5029200"/>
            <a:ext cx="580608" cy="369332"/>
          </a:xfrm>
          <a:prstGeom prst="rect">
            <a:avLst/>
          </a:prstGeom>
        </p:spPr>
        <p:txBody>
          <a:bodyPr wrap="none">
            <a:spAutoFit/>
          </a:bodyPr>
          <a:lstStyle/>
          <a:p>
            <a:pPr>
              <a:buNone/>
            </a:pPr>
            <a:r>
              <a:rPr lang="en-US" dirty="0" smtClean="0"/>
              <a:t>SHG</a:t>
            </a:r>
            <a:endParaRPr lang="en-US"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My Documents\My Pictures\Shamaghat Pictures\Shyamaghat Crusher\IMG_2735.JPG"/>
          <p:cNvPicPr>
            <a:picLocks noGrp="1" noChangeAspect="1" noChangeArrowheads="1"/>
          </p:cNvPicPr>
          <p:nvPr>
            <p:ph sz="half" idx="1"/>
          </p:nvPr>
        </p:nvPicPr>
        <p:blipFill>
          <a:blip r:embed="rId2" cstate="print"/>
          <a:srcRect/>
          <a:stretch>
            <a:fillRect/>
          </a:stretch>
        </p:blipFill>
        <p:spPr bwMode="auto">
          <a:xfrm>
            <a:off x="0" y="1988222"/>
            <a:ext cx="4495800" cy="3371850"/>
          </a:xfrm>
          <a:prstGeom prst="rect">
            <a:avLst/>
          </a:prstGeom>
          <a:noFill/>
        </p:spPr>
      </p:pic>
      <p:pic>
        <p:nvPicPr>
          <p:cNvPr id="15363" name="Picture 3" descr="D:\My Documents\My Pictures\Shamaghat Pictures\Shayamaghat\30-11-09\IMG_1508.jpg"/>
          <p:cNvPicPr>
            <a:picLocks noGrp="1" noChangeAspect="1" noChangeArrowheads="1"/>
          </p:cNvPicPr>
          <p:nvPr>
            <p:ph sz="half" idx="2"/>
          </p:nvPr>
        </p:nvPicPr>
        <p:blipFill>
          <a:blip r:embed="rId3" cstate="print"/>
          <a:srcRect/>
          <a:stretch>
            <a:fillRect/>
          </a:stretch>
        </p:blipFill>
        <p:spPr bwMode="auto">
          <a:xfrm>
            <a:off x="4503207" y="1981200"/>
            <a:ext cx="4493844" cy="3370383"/>
          </a:xfrm>
          <a:prstGeom prst="rect">
            <a:avLst/>
          </a:prstGeom>
          <a:noFill/>
        </p:spPr>
      </p:pic>
      <p:sp>
        <p:nvSpPr>
          <p:cNvPr id="2" name="Title 1"/>
          <p:cNvSpPr>
            <a:spLocks noGrp="1"/>
          </p:cNvSpPr>
          <p:nvPr>
            <p:ph type="title"/>
          </p:nvPr>
        </p:nvSpPr>
        <p:spPr>
          <a:xfrm>
            <a:off x="457200" y="274638"/>
            <a:ext cx="8229600" cy="792162"/>
          </a:xfrm>
        </p:spPr>
        <p:txBody>
          <a:bodyPr/>
          <a:lstStyle/>
          <a:p>
            <a:r>
              <a:rPr lang="en-US" dirty="0" smtClean="0"/>
              <a:t>Pollutant Hot-mix Plant</a:t>
            </a:r>
            <a:endParaRPr lang="en-US" dirty="0"/>
          </a:p>
        </p:txBody>
      </p:sp>
      <p:sp>
        <p:nvSpPr>
          <p:cNvPr id="5" name="Rectangle 4"/>
          <p:cNvSpPr/>
          <p:nvPr/>
        </p:nvSpPr>
        <p:spPr>
          <a:xfrm>
            <a:off x="6248400" y="5257800"/>
            <a:ext cx="619785" cy="369332"/>
          </a:xfrm>
          <a:prstGeom prst="rect">
            <a:avLst/>
          </a:prstGeom>
        </p:spPr>
        <p:txBody>
          <a:bodyPr wrap="none">
            <a:spAutoFit/>
          </a:bodyPr>
          <a:lstStyle/>
          <a:p>
            <a:pPr>
              <a:buNone/>
            </a:pPr>
            <a:r>
              <a:rPr lang="en-US" dirty="0" smtClean="0"/>
              <a:t>Now</a:t>
            </a:r>
            <a:endParaRPr lang="en-US" dirty="0"/>
          </a:p>
        </p:txBody>
      </p:sp>
      <p:sp>
        <p:nvSpPr>
          <p:cNvPr id="6" name="Rectangle 5"/>
          <p:cNvSpPr/>
          <p:nvPr/>
        </p:nvSpPr>
        <p:spPr>
          <a:xfrm>
            <a:off x="2209800" y="5257800"/>
            <a:ext cx="655949" cy="369332"/>
          </a:xfrm>
          <a:prstGeom prst="rect">
            <a:avLst/>
          </a:prstGeom>
        </p:spPr>
        <p:txBody>
          <a:bodyPr wrap="none">
            <a:spAutoFit/>
          </a:bodyPr>
          <a:lstStyle/>
          <a:p>
            <a:pPr>
              <a:buNone/>
            </a:pPr>
            <a:r>
              <a:rPr lang="en-US" dirty="0" smtClean="0"/>
              <a:t>Then</a:t>
            </a:r>
            <a:endParaRPr lang="en-US" dirty="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My Documents\Rotary\Shyamaghat\Shyamaghat mapping by Pradeep.jpg"/>
          <p:cNvPicPr>
            <a:picLocks noChangeAspect="1" noChangeArrowheads="1"/>
          </p:cNvPicPr>
          <p:nvPr/>
        </p:nvPicPr>
        <p:blipFill>
          <a:blip r:embed="rId2" cstate="print"/>
          <a:srcRect/>
          <a:stretch>
            <a:fillRect/>
          </a:stretch>
        </p:blipFill>
        <p:spPr bwMode="auto">
          <a:xfrm>
            <a:off x="0" y="0"/>
            <a:ext cx="9144000" cy="7000876"/>
          </a:xfrm>
          <a:prstGeom prst="rect">
            <a:avLst/>
          </a:prstGeom>
          <a:noFill/>
        </p:spPr>
      </p:pic>
      <p:sp>
        <p:nvSpPr>
          <p:cNvPr id="6" name="TextBox 5"/>
          <p:cNvSpPr txBox="1"/>
          <p:nvPr/>
        </p:nvSpPr>
        <p:spPr>
          <a:xfrm>
            <a:off x="4724400" y="0"/>
            <a:ext cx="2057400" cy="381000"/>
          </a:xfrm>
          <a:prstGeom prst="rect">
            <a:avLst/>
          </a:prstGeom>
          <a:noFill/>
        </p:spPr>
        <p:txBody>
          <a:bodyPr wrap="square" rtlCol="0">
            <a:spAutoFit/>
          </a:bodyPr>
          <a:lstStyle/>
          <a:p>
            <a:pPr algn="r"/>
            <a:r>
              <a:rPr lang="en-IN" dirty="0" err="1" smtClean="0">
                <a:noFill/>
              </a:rPr>
              <a:t>WwworkWOs</a:t>
            </a:r>
            <a:r>
              <a:rPr lang="en-IN" dirty="0" smtClean="0">
                <a:noFill/>
              </a:rPr>
              <a:t> done</a:t>
            </a:r>
            <a:endParaRPr lang="en-IN" dirty="0">
              <a:noFill/>
            </a:endParaRPr>
          </a:p>
        </p:txBody>
      </p:sp>
      <p:sp>
        <p:nvSpPr>
          <p:cNvPr id="7" name="Title 6"/>
          <p:cNvSpPr>
            <a:spLocks noGrp="1"/>
          </p:cNvSpPr>
          <p:nvPr>
            <p:ph type="title"/>
          </p:nvPr>
        </p:nvSpPr>
        <p:spPr>
          <a:xfrm>
            <a:off x="457200" y="0"/>
            <a:ext cx="8229600" cy="563562"/>
          </a:xfrm>
        </p:spPr>
        <p:txBody>
          <a:bodyPr>
            <a:normAutofit fontScale="90000"/>
          </a:bodyPr>
          <a:lstStyle/>
          <a:p>
            <a:r>
              <a:rPr lang="en-IN" dirty="0" smtClean="0"/>
              <a:t>Works done</a:t>
            </a:r>
            <a:endParaRPr lang="en-IN" dirty="0"/>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Documents\Rotary\Rainwater village\News shyamaghat.jpg"/>
          <p:cNvPicPr>
            <a:picLocks noChangeAspect="1" noChangeArrowheads="1"/>
          </p:cNvPicPr>
          <p:nvPr/>
        </p:nvPicPr>
        <p:blipFill>
          <a:blip r:embed="rId2" cstate="print"/>
          <a:srcRect/>
          <a:stretch>
            <a:fillRect/>
          </a:stretch>
        </p:blipFill>
        <p:spPr bwMode="auto">
          <a:xfrm>
            <a:off x="1219200" y="31620"/>
            <a:ext cx="6812822" cy="6750180"/>
          </a:xfrm>
          <a:prstGeom prst="rect">
            <a:avLst/>
          </a:prstGeom>
          <a:noFill/>
        </p:spPr>
      </p:pic>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y Documents\Rotary\Rainwater village\Shyama-news.jpg"/>
          <p:cNvPicPr>
            <a:picLocks noChangeAspect="1" noChangeArrowheads="1"/>
          </p:cNvPicPr>
          <p:nvPr/>
        </p:nvPicPr>
        <p:blipFill>
          <a:blip r:embed="rId2" cstate="print"/>
          <a:srcRect/>
          <a:stretch>
            <a:fillRect/>
          </a:stretch>
        </p:blipFill>
        <p:spPr bwMode="auto">
          <a:xfrm>
            <a:off x="762000" y="76200"/>
            <a:ext cx="2560416" cy="6693624"/>
          </a:xfrm>
          <a:prstGeom prst="rect">
            <a:avLst/>
          </a:prstGeom>
          <a:noFill/>
        </p:spPr>
      </p:pic>
      <p:pic>
        <p:nvPicPr>
          <p:cNvPr id="2051" name="Picture 3" descr="D:\My Documents\My Pictures\Shamaghat Pictures\Shyamaghat Crusher\IMG_2720.JPG"/>
          <p:cNvPicPr>
            <a:picLocks noChangeAspect="1" noChangeArrowheads="1"/>
          </p:cNvPicPr>
          <p:nvPr/>
        </p:nvPicPr>
        <p:blipFill>
          <a:blip r:embed="rId3" cstate="print"/>
          <a:srcRect/>
          <a:stretch>
            <a:fillRect/>
          </a:stretch>
        </p:blipFill>
        <p:spPr bwMode="auto">
          <a:xfrm>
            <a:off x="3429000" y="2514600"/>
            <a:ext cx="5486400" cy="4114800"/>
          </a:xfrm>
          <a:prstGeom prst="rect">
            <a:avLst/>
          </a:prstGeom>
          <a:noFill/>
        </p:spPr>
      </p:pic>
      <p:pic>
        <p:nvPicPr>
          <p:cNvPr id="2052" name="Picture 4" descr="D:\My Documents\My Pictures\Shamaghat Pictures\Shyamaghat Crusher\mixer 031.jpg"/>
          <p:cNvPicPr>
            <a:picLocks noChangeAspect="1" noChangeArrowheads="1"/>
          </p:cNvPicPr>
          <p:nvPr/>
        </p:nvPicPr>
        <p:blipFill>
          <a:blip r:embed="rId4" cstate="print"/>
          <a:srcRect/>
          <a:stretch>
            <a:fillRect/>
          </a:stretch>
        </p:blipFill>
        <p:spPr bwMode="auto">
          <a:xfrm>
            <a:off x="4953000" y="228600"/>
            <a:ext cx="3149600" cy="2362200"/>
          </a:xfrm>
          <a:prstGeom prst="rect">
            <a:avLst/>
          </a:prstGeom>
          <a:noFill/>
        </p:spPr>
      </p:pic>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Documents\My Pictures\Shamaghat Pictures\Plaque in Shyamaghat village.JPG"/>
          <p:cNvPicPr>
            <a:picLocks noChangeAspect="1" noChangeArrowheads="1"/>
          </p:cNvPicPr>
          <p:nvPr/>
        </p:nvPicPr>
        <p:blipFill>
          <a:blip r:embed="rId2" cstate="print"/>
          <a:srcRect/>
          <a:stretch>
            <a:fillRect/>
          </a:stretch>
        </p:blipFill>
        <p:spPr bwMode="auto">
          <a:xfrm>
            <a:off x="1981200" y="-25400"/>
            <a:ext cx="5181600" cy="6908800"/>
          </a:xfrm>
          <a:prstGeom prst="rect">
            <a:avLst/>
          </a:prstGeom>
          <a:noFill/>
        </p:spPr>
      </p:pic>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5029200"/>
          </a:xfrm>
        </p:spPr>
        <p:txBody>
          <a:bodyPr>
            <a:normAutofit fontScale="90000"/>
          </a:bodyPr>
          <a:lstStyle/>
          <a:p>
            <a:r>
              <a:rPr lang="en-US" sz="2700" dirty="0" smtClean="0"/>
              <a:t>1.  Ensure clean drinking water through household guttering, household rainwater collection tanks and community spring protection.</a:t>
            </a:r>
            <a:br>
              <a:rPr lang="en-US" sz="2700" dirty="0" smtClean="0"/>
            </a:br>
            <a:r>
              <a:rPr lang="en-US" sz="2700" i="1" dirty="0" smtClean="0"/>
              <a:t/>
            </a:r>
            <a:br>
              <a:rPr lang="en-US" sz="2700" i="1" dirty="0" smtClean="0"/>
            </a:br>
            <a:r>
              <a:rPr lang="en-US" sz="2700" dirty="0" smtClean="0"/>
              <a:t> 2.</a:t>
            </a:r>
            <a:r>
              <a:rPr lang="en-US" sz="2700" i="1" dirty="0" smtClean="0"/>
              <a:t> Improve the environmental sanitation of the village by the construction of latrines, wash rooms, compost bins, kitchen gardens and an incinerator.</a:t>
            </a:r>
            <a:r>
              <a:rPr lang="en-US" sz="2700" dirty="0" smtClean="0"/>
              <a:t/>
            </a:r>
            <a:br>
              <a:rPr lang="en-US" sz="2700" dirty="0" smtClean="0"/>
            </a:br>
            <a:r>
              <a:rPr lang="en-US" sz="2700" dirty="0" smtClean="0"/>
              <a:t/>
            </a:r>
            <a:br>
              <a:rPr lang="en-US" sz="2700" dirty="0" smtClean="0"/>
            </a:br>
            <a:r>
              <a:rPr lang="en-US" sz="2700" dirty="0" smtClean="0"/>
              <a:t>2.  </a:t>
            </a:r>
            <a:r>
              <a:rPr lang="en-AU" sz="2700" dirty="0" smtClean="0"/>
              <a:t>To improve community health and wellbeing through education and primary health care.</a:t>
            </a:r>
            <a:r>
              <a:rPr lang="en-US" i="1" dirty="0" smtClean="0"/>
              <a:t/>
            </a:r>
            <a:br>
              <a:rPr lang="en-US" i="1" dirty="0" smtClean="0"/>
            </a:br>
            <a:endParaRPr lang="en-US" dirty="0"/>
          </a:p>
        </p:txBody>
      </p:sp>
      <p:sp>
        <p:nvSpPr>
          <p:cNvPr id="3" name="Text Placeholder 2"/>
          <p:cNvSpPr>
            <a:spLocks noGrp="1"/>
          </p:cNvSpPr>
          <p:nvPr>
            <p:ph type="body" idx="1"/>
          </p:nvPr>
        </p:nvSpPr>
        <p:spPr>
          <a:xfrm>
            <a:off x="722313" y="685801"/>
            <a:ext cx="7772400" cy="380999"/>
          </a:xfrm>
        </p:spPr>
        <p:txBody>
          <a:bodyPr>
            <a:normAutofit fontScale="92500" lnSpcReduction="10000"/>
          </a:bodyPr>
          <a:lstStyle/>
          <a:p>
            <a:r>
              <a:rPr lang="en-US" dirty="0" smtClean="0"/>
              <a:t>OBJECTIVES</a:t>
            </a:r>
            <a:endParaRPr lang="en-US" dirty="0"/>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DCIM\100_PANA\P1000702.JPG"/>
          <p:cNvPicPr/>
          <p:nvPr/>
        </p:nvPicPr>
        <p:blipFill>
          <a:blip r:embed="rId2" cstate="print"/>
          <a:srcRect/>
          <a:stretch>
            <a:fillRect/>
          </a:stretch>
        </p:blipFill>
        <p:spPr bwMode="auto">
          <a:xfrm>
            <a:off x="152400" y="838200"/>
            <a:ext cx="3962400" cy="2966133"/>
          </a:xfrm>
          <a:prstGeom prst="rect">
            <a:avLst/>
          </a:prstGeom>
          <a:noFill/>
          <a:ln w="9525">
            <a:noFill/>
            <a:miter lim="800000"/>
            <a:headEnd/>
            <a:tailEnd/>
          </a:ln>
        </p:spPr>
      </p:pic>
      <p:pic>
        <p:nvPicPr>
          <p:cNvPr id="3" name="Picture 2" descr="H:\New Dam\DSC01506.JPG"/>
          <p:cNvPicPr/>
          <p:nvPr/>
        </p:nvPicPr>
        <p:blipFill>
          <a:blip r:embed="rId3" cstate="print"/>
          <a:srcRect b="5774"/>
          <a:stretch>
            <a:fillRect/>
          </a:stretch>
        </p:blipFill>
        <p:spPr bwMode="auto">
          <a:xfrm>
            <a:off x="4191000" y="838200"/>
            <a:ext cx="3733800" cy="2971800"/>
          </a:xfrm>
          <a:prstGeom prst="rect">
            <a:avLst/>
          </a:prstGeom>
          <a:noFill/>
          <a:ln w="9525">
            <a:noFill/>
            <a:miter lim="800000"/>
            <a:headEnd/>
            <a:tailEnd/>
          </a:ln>
        </p:spPr>
      </p:pic>
      <p:pic>
        <p:nvPicPr>
          <p:cNvPr id="4" name="Picture 3" descr="F:\DCIM\100_PANA\P1000795.JPG"/>
          <p:cNvPicPr/>
          <p:nvPr/>
        </p:nvPicPr>
        <p:blipFill>
          <a:blip r:embed="rId4" cstate="print"/>
          <a:srcRect t="4429" r="2215"/>
          <a:stretch>
            <a:fillRect/>
          </a:stretch>
        </p:blipFill>
        <p:spPr bwMode="auto">
          <a:xfrm>
            <a:off x="255133" y="3886200"/>
            <a:ext cx="3783467" cy="2971800"/>
          </a:xfrm>
          <a:prstGeom prst="rect">
            <a:avLst/>
          </a:prstGeom>
          <a:noFill/>
          <a:ln w="9525">
            <a:noFill/>
            <a:miter lim="800000"/>
            <a:headEnd/>
            <a:tailEnd/>
          </a:ln>
        </p:spPr>
      </p:pic>
      <p:pic>
        <p:nvPicPr>
          <p:cNvPr id="5" name="Picture 4" descr="H:\New Dam\DSC01494.JPG"/>
          <p:cNvPicPr/>
          <p:nvPr/>
        </p:nvPicPr>
        <p:blipFill>
          <a:blip r:embed="rId5" cstate="print"/>
          <a:srcRect/>
          <a:stretch>
            <a:fillRect/>
          </a:stretch>
        </p:blipFill>
        <p:spPr bwMode="auto">
          <a:xfrm>
            <a:off x="4114800" y="3886200"/>
            <a:ext cx="3886200" cy="2895600"/>
          </a:xfrm>
          <a:prstGeom prst="rect">
            <a:avLst/>
          </a:prstGeom>
          <a:noFill/>
          <a:ln w="9525">
            <a:noFill/>
            <a:miter lim="800000"/>
            <a:headEnd/>
            <a:tailEnd/>
          </a:ln>
        </p:spPr>
      </p:pic>
      <p:sp>
        <p:nvSpPr>
          <p:cNvPr id="6" name="TextBox 5"/>
          <p:cNvSpPr txBox="1"/>
          <p:nvPr/>
        </p:nvSpPr>
        <p:spPr>
          <a:xfrm>
            <a:off x="1295400" y="304800"/>
            <a:ext cx="5410200" cy="369332"/>
          </a:xfrm>
          <a:prstGeom prst="rect">
            <a:avLst/>
          </a:prstGeom>
          <a:noFill/>
        </p:spPr>
        <p:txBody>
          <a:bodyPr wrap="square" rtlCol="0">
            <a:spAutoFit/>
          </a:bodyPr>
          <a:lstStyle/>
          <a:p>
            <a:r>
              <a:rPr lang="en-IN" dirty="0" smtClean="0"/>
              <a:t>Additional work – a series of check dams</a:t>
            </a:r>
            <a:endParaRPr lang="en-IN" dirty="0"/>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DCIM\100_PANA\P1000802.JPG"/>
          <p:cNvPicPr/>
          <p:nvPr/>
        </p:nvPicPr>
        <p:blipFill>
          <a:blip r:embed="rId2" cstate="print"/>
          <a:srcRect/>
          <a:stretch>
            <a:fillRect/>
          </a:stretch>
        </p:blipFill>
        <p:spPr bwMode="auto">
          <a:xfrm rot="16200000">
            <a:off x="3810000" y="1905000"/>
            <a:ext cx="5105400" cy="4038600"/>
          </a:xfrm>
          <a:prstGeom prst="rect">
            <a:avLst/>
          </a:prstGeom>
          <a:noFill/>
          <a:ln w="9525">
            <a:noFill/>
            <a:miter lim="800000"/>
            <a:headEnd/>
            <a:tailEnd/>
          </a:ln>
        </p:spPr>
      </p:pic>
      <p:pic>
        <p:nvPicPr>
          <p:cNvPr id="3" name="Picture 2" descr="F:\DCIM\100_PANA\P1000752.JPG"/>
          <p:cNvPicPr/>
          <p:nvPr/>
        </p:nvPicPr>
        <p:blipFill>
          <a:blip r:embed="rId3" cstate="print"/>
          <a:srcRect/>
          <a:stretch>
            <a:fillRect/>
          </a:stretch>
        </p:blipFill>
        <p:spPr bwMode="auto">
          <a:xfrm rot="16200000">
            <a:off x="-152399" y="2133599"/>
            <a:ext cx="5105400" cy="3581400"/>
          </a:xfrm>
          <a:prstGeom prst="rect">
            <a:avLst/>
          </a:prstGeom>
          <a:noFill/>
          <a:ln w="9525">
            <a:noFill/>
            <a:miter lim="800000"/>
            <a:headEnd/>
            <a:tailEnd/>
          </a:ln>
        </p:spPr>
      </p:pic>
      <p:sp>
        <p:nvSpPr>
          <p:cNvPr id="4" name="TextBox 3"/>
          <p:cNvSpPr txBox="1"/>
          <p:nvPr/>
        </p:nvSpPr>
        <p:spPr>
          <a:xfrm>
            <a:off x="1981200" y="762000"/>
            <a:ext cx="4419600" cy="369332"/>
          </a:xfrm>
          <a:prstGeom prst="rect">
            <a:avLst/>
          </a:prstGeom>
          <a:noFill/>
        </p:spPr>
        <p:txBody>
          <a:bodyPr wrap="square" rtlCol="0">
            <a:spAutoFit/>
          </a:bodyPr>
          <a:lstStyle/>
          <a:p>
            <a:r>
              <a:rPr lang="en-IN" dirty="0" smtClean="0"/>
              <a:t>Road side plantation and trenching</a:t>
            </a:r>
            <a:endParaRPr lang="en-IN" dirty="0"/>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2209800"/>
            <a:ext cx="1752600" cy="3276600"/>
          </a:xfrm>
        </p:spPr>
        <p:txBody>
          <a:bodyPr>
            <a:normAutofit fontScale="40000" lnSpcReduction="20000"/>
          </a:bodyPr>
          <a:lstStyle/>
          <a:p>
            <a:pPr algn="r">
              <a:buNone/>
            </a:pPr>
            <a:r>
              <a:rPr lang="en-US" sz="6200" dirty="0" smtClean="0"/>
              <a:t>  </a:t>
            </a:r>
            <a:r>
              <a:rPr lang="en-US" sz="5100" dirty="0" smtClean="0"/>
              <a:t>How would you like to help </a:t>
            </a:r>
          </a:p>
          <a:p>
            <a:pPr>
              <a:buNone/>
            </a:pPr>
            <a:r>
              <a:rPr lang="en-US" sz="5100" dirty="0" smtClean="0"/>
              <a:t>        </a:t>
            </a:r>
            <a:r>
              <a:rPr lang="en-US" sz="29500" dirty="0" smtClean="0"/>
              <a:t>?</a:t>
            </a:r>
          </a:p>
          <a:p>
            <a:endParaRPr lang="en-US" dirty="0"/>
          </a:p>
        </p:txBody>
      </p:sp>
      <p:sp>
        <p:nvSpPr>
          <p:cNvPr id="2" name="Title 1"/>
          <p:cNvSpPr>
            <a:spLocks noGrp="1"/>
          </p:cNvSpPr>
          <p:nvPr>
            <p:ph type="title"/>
          </p:nvPr>
        </p:nvSpPr>
        <p:spPr>
          <a:xfrm>
            <a:off x="457200" y="274638"/>
            <a:ext cx="8229600" cy="1325562"/>
          </a:xfrm>
        </p:spPr>
        <p:txBody>
          <a:bodyPr>
            <a:normAutofit/>
          </a:bodyPr>
          <a:lstStyle/>
          <a:p>
            <a:r>
              <a:rPr lang="en-US" sz="4000" dirty="0" smtClean="0"/>
              <a:t>Would you like to be a part of this noble cause?</a:t>
            </a:r>
            <a:endParaRPr lang="en-US" sz="4000" dirty="0"/>
          </a:p>
        </p:txBody>
      </p:sp>
      <p:sp>
        <p:nvSpPr>
          <p:cNvPr id="5" name="Smiley Face 4"/>
          <p:cNvSpPr/>
          <p:nvPr/>
        </p:nvSpPr>
        <p:spPr>
          <a:xfrm>
            <a:off x="4648200" y="2209800"/>
            <a:ext cx="3048000" cy="3200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533399"/>
          </a:xfrm>
        </p:spPr>
        <p:txBody>
          <a:bodyPr>
            <a:normAutofit fontScale="90000"/>
          </a:bodyPr>
          <a:lstStyle/>
          <a:p>
            <a:r>
              <a:rPr lang="en-US" b="1" i="1" dirty="0" smtClean="0"/>
              <a:t>Proposed Activities</a:t>
            </a:r>
            <a:endParaRPr lang="en-US" dirty="0"/>
          </a:p>
        </p:txBody>
      </p:sp>
      <p:sp>
        <p:nvSpPr>
          <p:cNvPr id="3" name="Subtitle 2"/>
          <p:cNvSpPr>
            <a:spLocks noGrp="1"/>
          </p:cNvSpPr>
          <p:nvPr>
            <p:ph type="subTitle" idx="1"/>
          </p:nvPr>
        </p:nvSpPr>
        <p:spPr>
          <a:xfrm>
            <a:off x="1066800" y="1600200"/>
            <a:ext cx="7239000" cy="4419600"/>
          </a:xfrm>
        </p:spPr>
        <p:txBody>
          <a:bodyPr>
            <a:normAutofit fontScale="47500" lnSpcReduction="20000"/>
          </a:bodyPr>
          <a:lstStyle/>
          <a:p>
            <a:pPr algn="l">
              <a:buFont typeface="Arial" pitchFamily="34" charset="0"/>
              <a:buChar char="•"/>
            </a:pPr>
            <a:r>
              <a:rPr lang="en-US" sz="4500" dirty="0" smtClean="0">
                <a:solidFill>
                  <a:schemeClr val="tx1"/>
                </a:solidFill>
              </a:rPr>
              <a:t>    </a:t>
            </a:r>
            <a:r>
              <a:rPr lang="en-US" sz="4200" dirty="0" smtClean="0">
                <a:solidFill>
                  <a:schemeClr val="tx1"/>
                </a:solidFill>
              </a:rPr>
              <a:t>Construct rainwater tanks for each of the houses.</a:t>
            </a:r>
          </a:p>
          <a:p>
            <a:pPr lvl="0" algn="l">
              <a:buFont typeface="Arial" charset="0"/>
              <a:buChar char="•"/>
            </a:pPr>
            <a:r>
              <a:rPr lang="en-US" sz="4200" dirty="0" smtClean="0">
                <a:solidFill>
                  <a:schemeClr val="tx1"/>
                </a:solidFill>
              </a:rPr>
              <a:t>    Install guttering and downpipes to each building in </a:t>
            </a:r>
          </a:p>
          <a:p>
            <a:pPr lvl="0" algn="l"/>
            <a:r>
              <a:rPr lang="en-US" sz="4200" dirty="0" smtClean="0">
                <a:solidFill>
                  <a:schemeClr val="tx1"/>
                </a:solidFill>
              </a:rPr>
              <a:t>     the village.</a:t>
            </a:r>
          </a:p>
          <a:p>
            <a:pPr lvl="0" algn="l">
              <a:buFont typeface="Arial" pitchFamily="34" charset="0"/>
              <a:buChar char="•"/>
            </a:pPr>
            <a:r>
              <a:rPr lang="en-US" sz="4200" dirty="0" smtClean="0">
                <a:solidFill>
                  <a:schemeClr val="tx1"/>
                </a:solidFill>
              </a:rPr>
              <a:t>    Concrete the ground adjacent to the houses to falls </a:t>
            </a:r>
          </a:p>
          <a:p>
            <a:pPr lvl="0" algn="l"/>
            <a:r>
              <a:rPr lang="en-US" sz="4200" dirty="0" smtClean="0">
                <a:solidFill>
                  <a:schemeClr val="tx1"/>
                </a:solidFill>
              </a:rPr>
              <a:t>     including the provision of rock wall terracing.</a:t>
            </a:r>
          </a:p>
          <a:p>
            <a:pPr lvl="0" algn="l">
              <a:buFont typeface="Arial" pitchFamily="34" charset="0"/>
              <a:buChar char="•"/>
            </a:pPr>
            <a:r>
              <a:rPr lang="en-US" sz="4200" dirty="0" smtClean="0">
                <a:solidFill>
                  <a:schemeClr val="tx1"/>
                </a:solidFill>
              </a:rPr>
              <a:t>    Construct two rainwater irrigation tanks.</a:t>
            </a:r>
          </a:p>
          <a:p>
            <a:pPr lvl="0" algn="l">
              <a:buFont typeface="Arial" pitchFamily="34" charset="0"/>
              <a:buChar char="•"/>
            </a:pPr>
            <a:r>
              <a:rPr lang="en-US" sz="4200" dirty="0" smtClean="0">
                <a:solidFill>
                  <a:schemeClr val="tx1"/>
                </a:solidFill>
              </a:rPr>
              <a:t>    Construct two recharge tanks.</a:t>
            </a:r>
          </a:p>
          <a:p>
            <a:pPr lvl="0" algn="l">
              <a:buFont typeface="Arial" pitchFamily="34" charset="0"/>
              <a:buChar char="•"/>
            </a:pPr>
            <a:r>
              <a:rPr lang="en-US" sz="4200" dirty="0" smtClean="0">
                <a:solidFill>
                  <a:schemeClr val="tx1"/>
                </a:solidFill>
              </a:rPr>
              <a:t>    Provide composting bins.</a:t>
            </a:r>
          </a:p>
          <a:p>
            <a:pPr lvl="0" algn="l">
              <a:buFont typeface="Arial" pitchFamily="34" charset="0"/>
              <a:buChar char="•"/>
            </a:pPr>
            <a:r>
              <a:rPr lang="en-US" sz="4200" dirty="0" smtClean="0">
                <a:solidFill>
                  <a:schemeClr val="tx1"/>
                </a:solidFill>
              </a:rPr>
              <a:t>    Educate the village community in primary health care, </a:t>
            </a:r>
          </a:p>
          <a:p>
            <a:pPr lvl="0" algn="l"/>
            <a:r>
              <a:rPr lang="en-US" sz="4200" dirty="0" smtClean="0">
                <a:solidFill>
                  <a:schemeClr val="tx1"/>
                </a:solidFill>
              </a:rPr>
              <a:t>     organic farming, environmental sanitation, personal   </a:t>
            </a:r>
          </a:p>
          <a:p>
            <a:pPr lvl="0" algn="l"/>
            <a:r>
              <a:rPr lang="en-US" sz="4200" dirty="0" smtClean="0">
                <a:solidFill>
                  <a:schemeClr val="tx1"/>
                </a:solidFill>
              </a:rPr>
              <a:t>     hygiene and soil and water conservation practices.</a:t>
            </a:r>
          </a:p>
          <a:p>
            <a:pPr lvl="0" algn="l">
              <a:buFont typeface="Arial" pitchFamily="34" charset="0"/>
              <a:buChar char="•"/>
            </a:pPr>
            <a:r>
              <a:rPr lang="en-US" sz="4200" dirty="0" smtClean="0">
                <a:solidFill>
                  <a:schemeClr val="tx1"/>
                </a:solidFill>
              </a:rPr>
              <a:t>    Encourage immunization of children and pregnant </a:t>
            </a:r>
          </a:p>
          <a:p>
            <a:pPr lvl="0" algn="l"/>
            <a:r>
              <a:rPr lang="en-US" sz="4200" dirty="0" smtClean="0">
                <a:solidFill>
                  <a:schemeClr val="tx1"/>
                </a:solidFill>
              </a:rPr>
              <a:t>     women.</a:t>
            </a:r>
          </a:p>
          <a:p>
            <a:pPr lvl="0" algn="l">
              <a:buFont typeface="Arial" pitchFamily="34" charset="0"/>
              <a:buChar char="•"/>
            </a:pPr>
            <a:endParaRPr lang="en-US" sz="3300" dirty="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smtClean="0"/>
              <a:t>9 </a:t>
            </a:r>
            <a:r>
              <a:rPr lang="en-GB" dirty="0" err="1" smtClean="0"/>
              <a:t>ferro</a:t>
            </a:r>
            <a:r>
              <a:rPr lang="en-GB" dirty="0" smtClean="0"/>
              <a:t>-cement tanks to collect roof top water</a:t>
            </a:r>
          </a:p>
          <a:p>
            <a:r>
              <a:rPr lang="en-GB" dirty="0" smtClean="0"/>
              <a:t> concretisation of 1030 M² open space (flooring) around the houses</a:t>
            </a:r>
          </a:p>
          <a:p>
            <a:r>
              <a:rPr lang="en-GB" dirty="0" smtClean="0"/>
              <a:t>285 Meter support wall </a:t>
            </a:r>
          </a:p>
          <a:p>
            <a:r>
              <a:rPr lang="en-GB" dirty="0" smtClean="0"/>
              <a:t>2 irrigation tanks</a:t>
            </a:r>
          </a:p>
          <a:p>
            <a:r>
              <a:rPr lang="en-GB" dirty="0" smtClean="0"/>
              <a:t>2 earthen tanks</a:t>
            </a:r>
          </a:p>
          <a:p>
            <a:r>
              <a:rPr lang="en-GB" dirty="0" smtClean="0"/>
              <a:t>9 composting units</a:t>
            </a:r>
          </a:p>
          <a:p>
            <a:r>
              <a:rPr lang="en-GB" dirty="0" smtClean="0"/>
              <a:t>Channel for water transport and silt trap chambers(3)</a:t>
            </a:r>
          </a:p>
          <a:p>
            <a:r>
              <a:rPr lang="en-GB" dirty="0" smtClean="0"/>
              <a:t>9 Sanitary latrines with washrooms with glazed tiles </a:t>
            </a:r>
          </a:p>
          <a:p>
            <a:r>
              <a:rPr lang="en-GB" dirty="0" smtClean="0"/>
              <a:t>One incinerator</a:t>
            </a:r>
            <a:endParaRPr lang="en-US" dirty="0"/>
          </a:p>
        </p:txBody>
      </p:sp>
      <p:sp>
        <p:nvSpPr>
          <p:cNvPr id="2" name="Title 1"/>
          <p:cNvSpPr>
            <a:spLocks noGrp="1"/>
          </p:cNvSpPr>
          <p:nvPr>
            <p:ph type="title"/>
          </p:nvPr>
        </p:nvSpPr>
        <p:spPr>
          <a:xfrm>
            <a:off x="457200" y="274638"/>
            <a:ext cx="8229600" cy="944562"/>
          </a:xfrm>
        </p:spPr>
        <p:txBody>
          <a:bodyPr/>
          <a:lstStyle/>
          <a:p>
            <a:r>
              <a:rPr lang="en-US" dirty="0" smtClean="0"/>
              <a:t>Works done</a:t>
            </a:r>
            <a:endParaRPr lang="en-US"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My Documents\My Pictures\Shamaghat Pictures\Shayamaghat\IMG_09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2819400" y="0"/>
            <a:ext cx="5791200" cy="487362"/>
          </a:xfrm>
        </p:spPr>
        <p:txBody>
          <a:bodyPr>
            <a:normAutofit fontScale="90000"/>
          </a:bodyPr>
          <a:lstStyle/>
          <a:p>
            <a:r>
              <a:rPr lang="en-US" dirty="0" smtClean="0"/>
              <a:t>An overview</a:t>
            </a:r>
            <a:endParaRPr lang="en-US"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My Documents\My Pictures\Shamaghat Pictures\Shayamaghat\navneet 068.jpg"/>
          <p:cNvPicPr>
            <a:picLocks noGrp="1" noChangeAspect="1" noChangeArrowheads="1"/>
          </p:cNvPicPr>
          <p:nvPr>
            <p:ph sz="half" idx="1"/>
          </p:nvPr>
        </p:nvPicPr>
        <p:blipFill>
          <a:blip r:embed="rId2" cstate="print"/>
          <a:srcRect/>
          <a:stretch>
            <a:fillRect/>
          </a:stretch>
        </p:blipFill>
        <p:spPr bwMode="auto">
          <a:xfrm>
            <a:off x="538692" y="2057400"/>
            <a:ext cx="4033308" cy="3024981"/>
          </a:xfrm>
          <a:prstGeom prst="rect">
            <a:avLst/>
          </a:prstGeom>
          <a:noFill/>
        </p:spPr>
      </p:pic>
      <p:sp>
        <p:nvSpPr>
          <p:cNvPr id="7" name="Content Placeholder 6"/>
          <p:cNvSpPr>
            <a:spLocks noGrp="1"/>
          </p:cNvSpPr>
          <p:nvPr>
            <p:ph sz="half" idx="2"/>
          </p:nvPr>
        </p:nvSpPr>
        <p:spPr>
          <a:xfrm>
            <a:off x="5486400" y="5181600"/>
            <a:ext cx="838200" cy="381000"/>
          </a:xfrm>
        </p:spPr>
        <p:txBody>
          <a:bodyPr>
            <a:normAutofit fontScale="70000" lnSpcReduction="20000"/>
          </a:bodyPr>
          <a:lstStyle/>
          <a:p>
            <a:pPr>
              <a:buNone/>
            </a:pPr>
            <a:r>
              <a:rPr lang="en-US" dirty="0" smtClean="0"/>
              <a:t>Now</a:t>
            </a:r>
            <a:endParaRPr lang="en-US" dirty="0"/>
          </a:p>
        </p:txBody>
      </p:sp>
      <p:sp>
        <p:nvSpPr>
          <p:cNvPr id="4" name="Title 3"/>
          <p:cNvSpPr>
            <a:spLocks noGrp="1"/>
          </p:cNvSpPr>
          <p:nvPr>
            <p:ph type="title"/>
          </p:nvPr>
        </p:nvSpPr>
        <p:spPr>
          <a:xfrm>
            <a:off x="457200" y="274638"/>
            <a:ext cx="8229600" cy="792162"/>
          </a:xfrm>
        </p:spPr>
        <p:txBody>
          <a:bodyPr/>
          <a:lstStyle/>
          <a:p>
            <a:r>
              <a:rPr lang="en-US" dirty="0" smtClean="0"/>
              <a:t>Retaining wall</a:t>
            </a:r>
            <a:endParaRPr lang="en-US" dirty="0"/>
          </a:p>
        </p:txBody>
      </p:sp>
      <p:pic>
        <p:nvPicPr>
          <p:cNvPr id="10243" name="Picture 3" descr="D:\My Documents\My Pictures\Shamaghat Pictures\Shayamaghat\23 Oct09\IMG_1459.jpg"/>
          <p:cNvPicPr>
            <a:picLocks noChangeAspect="1" noChangeArrowheads="1"/>
          </p:cNvPicPr>
          <p:nvPr/>
        </p:nvPicPr>
        <p:blipFill>
          <a:blip r:embed="rId3" cstate="print"/>
          <a:srcRect/>
          <a:stretch>
            <a:fillRect/>
          </a:stretch>
        </p:blipFill>
        <p:spPr bwMode="auto">
          <a:xfrm>
            <a:off x="4648200" y="2057400"/>
            <a:ext cx="3962400" cy="2971800"/>
          </a:xfrm>
          <a:prstGeom prst="rect">
            <a:avLst/>
          </a:prstGeom>
          <a:noFill/>
        </p:spPr>
      </p:pic>
      <p:sp>
        <p:nvSpPr>
          <p:cNvPr id="6" name="Rectangle 5"/>
          <p:cNvSpPr/>
          <p:nvPr/>
        </p:nvSpPr>
        <p:spPr>
          <a:xfrm>
            <a:off x="2438400" y="5105400"/>
            <a:ext cx="655949" cy="369332"/>
          </a:xfrm>
          <a:prstGeom prst="rect">
            <a:avLst/>
          </a:prstGeom>
        </p:spPr>
        <p:txBody>
          <a:bodyPr wrap="none">
            <a:spAutoFit/>
          </a:bodyPr>
          <a:lstStyle/>
          <a:p>
            <a:pPr>
              <a:buNone/>
            </a:pPr>
            <a:r>
              <a:rPr lang="en-US" dirty="0" smtClean="0"/>
              <a:t>Then</a:t>
            </a:r>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My Documents\My Pictures\Shamaghat Pictures\Shayamaghat\Copy of IMG_0485.jpg"/>
          <p:cNvPicPr>
            <a:picLocks noGrp="1" noChangeAspect="1" noChangeArrowheads="1"/>
          </p:cNvPicPr>
          <p:nvPr>
            <p:ph sz="half" idx="1"/>
          </p:nvPr>
        </p:nvPicPr>
        <p:blipFill>
          <a:blip r:embed="rId2" cstate="print"/>
          <a:stretch>
            <a:fillRect/>
          </a:stretch>
        </p:blipFill>
        <p:spPr bwMode="auto">
          <a:xfrm>
            <a:off x="255058" y="2172494"/>
            <a:ext cx="4316941" cy="3237706"/>
          </a:xfrm>
          <a:prstGeom prst="rect">
            <a:avLst/>
          </a:prstGeom>
          <a:noFill/>
        </p:spPr>
      </p:pic>
      <p:pic>
        <p:nvPicPr>
          <p:cNvPr id="6" name="Picture 4" descr="C:\Documents and Settings\Dharamvir Singh\My Documents\My Pictures\30Aug09\IMG_1179.jpg"/>
          <p:cNvPicPr>
            <a:picLocks noGrp="1" noChangeAspect="1" noChangeArrowheads="1"/>
          </p:cNvPicPr>
          <p:nvPr>
            <p:ph sz="half" idx="2"/>
          </p:nvPr>
        </p:nvPicPr>
        <p:blipFill>
          <a:blip r:embed="rId3" cstate="print"/>
          <a:srcRect/>
          <a:stretch>
            <a:fillRect/>
          </a:stretch>
        </p:blipFill>
        <p:spPr bwMode="auto">
          <a:xfrm>
            <a:off x="4604807" y="2133600"/>
            <a:ext cx="4368800" cy="3276600"/>
          </a:xfrm>
          <a:prstGeom prst="rect">
            <a:avLst/>
          </a:prstGeom>
          <a:noFill/>
        </p:spPr>
      </p:pic>
      <p:sp>
        <p:nvSpPr>
          <p:cNvPr id="2" name="Title 1"/>
          <p:cNvSpPr>
            <a:spLocks noGrp="1"/>
          </p:cNvSpPr>
          <p:nvPr>
            <p:ph type="title"/>
          </p:nvPr>
        </p:nvSpPr>
        <p:spPr>
          <a:xfrm>
            <a:off x="457200" y="274638"/>
            <a:ext cx="8229600" cy="868362"/>
          </a:xfrm>
        </p:spPr>
        <p:txBody>
          <a:bodyPr/>
          <a:lstStyle/>
          <a:p>
            <a:r>
              <a:rPr lang="en-US" dirty="0" smtClean="0"/>
              <a:t>Cementing floor</a:t>
            </a:r>
            <a:endParaRPr lang="en-US" dirty="0"/>
          </a:p>
        </p:txBody>
      </p:sp>
      <p:sp>
        <p:nvSpPr>
          <p:cNvPr id="5" name="Rectangle 4"/>
          <p:cNvSpPr/>
          <p:nvPr/>
        </p:nvSpPr>
        <p:spPr>
          <a:xfrm>
            <a:off x="6172200" y="5486400"/>
            <a:ext cx="619785" cy="369332"/>
          </a:xfrm>
          <a:prstGeom prst="rect">
            <a:avLst/>
          </a:prstGeom>
        </p:spPr>
        <p:txBody>
          <a:bodyPr wrap="none">
            <a:spAutoFit/>
          </a:bodyPr>
          <a:lstStyle/>
          <a:p>
            <a:pPr>
              <a:buNone/>
            </a:pPr>
            <a:r>
              <a:rPr lang="en-US" dirty="0" smtClean="0"/>
              <a:t>Now</a:t>
            </a:r>
            <a:endParaRPr lang="en-US" dirty="0"/>
          </a:p>
        </p:txBody>
      </p:sp>
      <p:sp>
        <p:nvSpPr>
          <p:cNvPr id="7" name="Rectangle 6"/>
          <p:cNvSpPr/>
          <p:nvPr/>
        </p:nvSpPr>
        <p:spPr>
          <a:xfrm>
            <a:off x="2667000" y="5486400"/>
            <a:ext cx="655949" cy="369332"/>
          </a:xfrm>
          <a:prstGeom prst="rect">
            <a:avLst/>
          </a:prstGeom>
        </p:spPr>
        <p:txBody>
          <a:bodyPr wrap="none">
            <a:spAutoFit/>
          </a:bodyPr>
          <a:lstStyle/>
          <a:p>
            <a:pPr>
              <a:buNone/>
            </a:pPr>
            <a:r>
              <a:rPr lang="en-US" dirty="0" smtClean="0"/>
              <a:t>Then</a:t>
            </a:r>
            <a:endParaRPr lang="en-US"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D:\My Documents\My Pictures\Shamaghat Pictures\Shayamaghat\23 Oct09\IMG_1458.jpg"/>
          <p:cNvPicPr>
            <a:picLocks noGrp="1" noChangeAspect="1" noChangeArrowheads="1"/>
          </p:cNvPicPr>
          <p:nvPr>
            <p:ph sz="half" idx="1"/>
          </p:nvPr>
        </p:nvPicPr>
        <p:blipFill>
          <a:blip r:embed="rId2" cstate="print"/>
          <a:srcRect/>
          <a:stretch>
            <a:fillRect/>
          </a:stretch>
        </p:blipFill>
        <p:spPr bwMode="auto">
          <a:xfrm>
            <a:off x="4648200" y="1905000"/>
            <a:ext cx="4470400" cy="3352800"/>
          </a:xfrm>
          <a:prstGeom prst="rect">
            <a:avLst/>
          </a:prstGeom>
          <a:noFill/>
        </p:spPr>
      </p:pic>
      <p:sp>
        <p:nvSpPr>
          <p:cNvPr id="2" name="Title 1"/>
          <p:cNvSpPr>
            <a:spLocks noGrp="1"/>
          </p:cNvSpPr>
          <p:nvPr>
            <p:ph type="title"/>
          </p:nvPr>
        </p:nvSpPr>
        <p:spPr>
          <a:xfrm>
            <a:off x="457200" y="274638"/>
            <a:ext cx="8229600" cy="868362"/>
          </a:xfrm>
        </p:spPr>
        <p:txBody>
          <a:bodyPr/>
          <a:lstStyle/>
          <a:p>
            <a:r>
              <a:rPr lang="en-US" dirty="0" smtClean="0"/>
              <a:t>Retaining wall &amp; flooring</a:t>
            </a:r>
            <a:endParaRPr lang="en-US" dirty="0"/>
          </a:p>
        </p:txBody>
      </p:sp>
      <p:pic>
        <p:nvPicPr>
          <p:cNvPr id="11268" name="Picture 4" descr="D:\My Documents\My Pictures\Shamaghat Pictures\Shayamaghat\navneet 067.jpg"/>
          <p:cNvPicPr>
            <a:picLocks noChangeAspect="1" noChangeArrowheads="1"/>
          </p:cNvPicPr>
          <p:nvPr/>
        </p:nvPicPr>
        <p:blipFill>
          <a:blip r:embed="rId3" cstate="print"/>
          <a:srcRect/>
          <a:stretch>
            <a:fillRect/>
          </a:stretch>
        </p:blipFill>
        <p:spPr bwMode="auto">
          <a:xfrm>
            <a:off x="76200" y="1885950"/>
            <a:ext cx="4495800" cy="3371850"/>
          </a:xfrm>
          <a:prstGeom prst="rect">
            <a:avLst/>
          </a:prstGeom>
          <a:noFill/>
        </p:spPr>
      </p:pic>
      <p:sp>
        <p:nvSpPr>
          <p:cNvPr id="6" name="Rectangle 5"/>
          <p:cNvSpPr/>
          <p:nvPr/>
        </p:nvSpPr>
        <p:spPr>
          <a:xfrm>
            <a:off x="5943600" y="5257800"/>
            <a:ext cx="619785" cy="369332"/>
          </a:xfrm>
          <a:prstGeom prst="rect">
            <a:avLst/>
          </a:prstGeom>
        </p:spPr>
        <p:txBody>
          <a:bodyPr wrap="none">
            <a:spAutoFit/>
          </a:bodyPr>
          <a:lstStyle/>
          <a:p>
            <a:pPr>
              <a:buNone/>
            </a:pPr>
            <a:r>
              <a:rPr lang="en-US" dirty="0" smtClean="0"/>
              <a:t>Now</a:t>
            </a:r>
            <a:endParaRPr lang="en-US" dirty="0"/>
          </a:p>
        </p:txBody>
      </p:sp>
      <p:sp>
        <p:nvSpPr>
          <p:cNvPr id="7" name="Rectangle 6"/>
          <p:cNvSpPr/>
          <p:nvPr/>
        </p:nvSpPr>
        <p:spPr>
          <a:xfrm>
            <a:off x="2819400" y="5257800"/>
            <a:ext cx="655949" cy="369332"/>
          </a:xfrm>
          <a:prstGeom prst="rect">
            <a:avLst/>
          </a:prstGeom>
        </p:spPr>
        <p:txBody>
          <a:bodyPr wrap="none">
            <a:spAutoFit/>
          </a:bodyPr>
          <a:lstStyle/>
          <a:p>
            <a:pPr>
              <a:buNone/>
            </a:pPr>
            <a:r>
              <a:rPr lang="en-US" dirty="0" smtClean="0"/>
              <a:t>Then</a:t>
            </a:r>
            <a:endParaRPr lang="en-US" dirty="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537</TotalTime>
  <Words>335</Words>
  <Application>Microsoft Office PowerPoint</Application>
  <PresentationFormat>On-screen Show (4:3)</PresentationFormat>
  <Paragraphs>93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Shyamaghat Rainwater Model Project</vt:lpstr>
      <vt:lpstr>  12 families with a population of 65 people.   .   All  families belong to schedule caste. .   small land holding, an average of one acre. .  they usually only have water during the monsoon season.    .   no regular water supply within the village.  Only one hand         pump on main road for drinking water supply. .   Only 3 families owned toilets.    The village is typical of the smaller villages in the hills of Himachal Pradesh. This particular village was chosen as it was of a size that made it suitable to be a "model" Rainwater Harvesting Village". </vt:lpstr>
      <vt:lpstr>1.  Ensure clean drinking water through household guttering, household rainwater collection tanks and community spring protection.   2. Improve the environmental sanitation of the village by the construction of latrines, wash rooms, compost bins, kitchen gardens and an incinerator.  2.  To improve community health and wellbeing through education and primary health care. </vt:lpstr>
      <vt:lpstr>Proposed Activities</vt:lpstr>
      <vt:lpstr>Works done</vt:lpstr>
      <vt:lpstr>An overview</vt:lpstr>
      <vt:lpstr>Retaining wall</vt:lpstr>
      <vt:lpstr>Cementing floor</vt:lpstr>
      <vt:lpstr>Retaining wall &amp; flooring</vt:lpstr>
      <vt:lpstr>Floor concreting</vt:lpstr>
      <vt:lpstr>Ferro-cement water storage tanks</vt:lpstr>
      <vt:lpstr>FCT – filter preparation</vt:lpstr>
      <vt:lpstr>Silt traps</vt:lpstr>
      <vt:lpstr>Sanitary toilet &amp; bath room</vt:lpstr>
      <vt:lpstr>Organic Composting</vt:lpstr>
      <vt:lpstr>Path development</vt:lpstr>
      <vt:lpstr>Irrigation Tank - 1</vt:lpstr>
      <vt:lpstr>Irrigation Tank - 2</vt:lpstr>
      <vt:lpstr>Earthen Recharge Tank - 1</vt:lpstr>
      <vt:lpstr>Earthen Recharge Tank - 2</vt:lpstr>
      <vt:lpstr>Village Incinerator</vt:lpstr>
      <vt:lpstr>Village Incinerator</vt:lpstr>
      <vt:lpstr>Community Participation &amp;  intercultural learning</vt:lpstr>
      <vt:lpstr>Capacity Building</vt:lpstr>
      <vt:lpstr>Pollutant Hot-mix Plant</vt:lpstr>
      <vt:lpstr>Works done</vt:lpstr>
      <vt:lpstr>Slide 27</vt:lpstr>
      <vt:lpstr>Slide 28</vt:lpstr>
      <vt:lpstr>Slide 29</vt:lpstr>
      <vt:lpstr>Slide 30</vt:lpstr>
      <vt:lpstr>Slide 31</vt:lpstr>
      <vt:lpstr>Would you like to be a part of this noble cause?</vt:lpstr>
      <vt:lpstr>Thank You</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Shyamaghat Rain water Model Project</dc:title>
  <dc:creator> </dc:creator>
  <cp:lastModifiedBy>ABC</cp:lastModifiedBy>
  <cp:revision>43</cp:revision>
  <dcterms:created xsi:type="dcterms:W3CDTF">2010-02-03T15:38:08Z</dcterms:created>
  <dcterms:modified xsi:type="dcterms:W3CDTF">2016-08-29T08:36:31Z</dcterms:modified>
</cp:coreProperties>
</file>