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2"/>
  </p:notesMasterIdLst>
  <p:sldIdLst>
    <p:sldId id="457" r:id="rId2"/>
    <p:sldId id="458" r:id="rId3"/>
    <p:sldId id="460" r:id="rId4"/>
    <p:sldId id="459" r:id="rId5"/>
    <p:sldId id="433" r:id="rId6"/>
    <p:sldId id="382" r:id="rId7"/>
    <p:sldId id="426" r:id="rId8"/>
    <p:sldId id="450" r:id="rId9"/>
    <p:sldId id="462" r:id="rId10"/>
    <p:sldId id="456" r:id="rId11"/>
    <p:sldId id="419" r:id="rId12"/>
    <p:sldId id="454" r:id="rId13"/>
    <p:sldId id="463" r:id="rId14"/>
    <p:sldId id="432" r:id="rId15"/>
    <p:sldId id="461" r:id="rId16"/>
    <p:sldId id="375" r:id="rId17"/>
    <p:sldId id="425" r:id="rId18"/>
    <p:sldId id="383" r:id="rId19"/>
    <p:sldId id="405" r:id="rId20"/>
    <p:sldId id="320"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CF600"/>
    <a:srgbClr val="0066FF"/>
    <a:srgbClr val="FF66CC"/>
    <a:srgbClr val="FF6600"/>
    <a:srgbClr val="66FFFF"/>
    <a:srgbClr val="FF3399"/>
    <a:srgbClr val="FF66FF"/>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9832" autoAdjust="0"/>
  </p:normalViewPr>
  <p:slideViewPr>
    <p:cSldViewPr>
      <p:cViewPr varScale="1">
        <p:scale>
          <a:sx n="103" d="100"/>
          <a:sy n="103" d="100"/>
        </p:scale>
        <p:origin x="-1560" y="-76"/>
      </p:cViewPr>
      <p:guideLst>
        <p:guide orient="horz" pos="2160"/>
        <p:guide pos="30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39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9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9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39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2932D8B-CB42-4369-A1BA-9CA661C9CD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93071ED-A367-4CAD-9808-56FCDBA4F39B}" type="slidenum">
              <a:rPr lang="en-US" smtClean="0"/>
              <a:pPr/>
              <a:t>16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0C12223-DE72-4316-9747-CA5CB5808460}" type="slidenum">
              <a:rPr lang="en-US" smtClean="0"/>
              <a:pPr/>
              <a:t>20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064DD27F-774D-4557-811F-85025CF7A5D0}" type="slidenum">
              <a:rPr lang="en-US" smtClean="0"/>
              <a:pPr>
                <a:defRPr/>
              </a:pPr>
              <a:t>‹#›</a:t>
            </a:fld>
            <a:endParaRPr lang="en-US"/>
          </a:p>
        </p:txBody>
      </p:sp>
    </p:spTree>
  </p:cSld>
  <p:clrMapOvr>
    <a:masterClrMapping/>
  </p:clrMapOvr>
  <p:transition>
    <p:zoom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12BF7AE-DCCE-4991-9FCF-242F055DCA26}" type="slidenum">
              <a:rPr lang="en-US" smtClean="0"/>
              <a:pPr>
                <a:defRPr/>
              </a:pPr>
              <a:t>‹#›</a:t>
            </a:fld>
            <a:endParaRPr lang="en-US"/>
          </a:p>
        </p:txBody>
      </p:sp>
    </p:spTree>
  </p:cSld>
  <p:clrMapOvr>
    <a:masterClrMapping/>
  </p:clrMapOvr>
  <p:transition>
    <p:zoom dir="in"/>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6829C6-8B28-49CF-8EFD-4C6F0AFFD5FA}" type="slidenum">
              <a:rPr lang="en-US" smtClean="0"/>
              <a:pPr>
                <a:defRPr/>
              </a:pPr>
              <a:t>‹#›</a:t>
            </a:fld>
            <a:endParaRPr lang="en-US"/>
          </a:p>
        </p:txBody>
      </p:sp>
    </p:spTree>
  </p:cSld>
  <p:clrMapOvr>
    <a:masterClrMapping/>
  </p:clrMapOvr>
  <p:transition>
    <p:zoom dir="in"/>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934EC7B-43B9-4F92-B631-00A36E76728B}" type="slidenum">
              <a:rPr lang="en-US"/>
              <a:pPr>
                <a:defRPr/>
              </a:pPr>
              <a:t>‹#›</a:t>
            </a:fld>
            <a:endParaRPr lang="en-US"/>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55DE567-28C2-4F5C-9BDF-DA04FB2CD9D6}" type="slidenum">
              <a:rPr lang="en-US"/>
              <a:pPr>
                <a:defRPr/>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p>
        </p:txBody>
      </p:sp>
      <p:sp>
        <p:nvSpPr>
          <p:cNvPr id="9" name="Slide Number Placeholder 8"/>
          <p:cNvSpPr>
            <a:spLocks noGrp="1"/>
          </p:cNvSpPr>
          <p:nvPr>
            <p:ph type="sldNum" sz="quarter" idx="15"/>
          </p:nvPr>
        </p:nvSpPr>
        <p:spPr/>
        <p:txBody>
          <a:bodyPr rtlCol="0"/>
          <a:lstStyle/>
          <a:p>
            <a:pPr>
              <a:defRPr/>
            </a:pPr>
            <a:fld id="{CBF0710B-9736-409F-A844-A5D836A8E28F}"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transition>
    <p:zoom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D3199B76-AB80-4275-9DE7-EB659D23F01F}" type="slidenum">
              <a:rPr lang="en-US" smtClean="0"/>
              <a:pPr>
                <a:defRPr/>
              </a:pPr>
              <a:t>‹#›</a:t>
            </a:fld>
            <a:endParaRPr lang="en-US"/>
          </a:p>
        </p:txBody>
      </p:sp>
    </p:spTree>
  </p:cSld>
  <p:clrMapOvr>
    <a:masterClrMapping/>
  </p:clrMapOvr>
  <p:transition>
    <p:zoom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D8334B6-611A-4BD9-B618-BB719C3835D2}"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zoom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139CDE2-B835-47E6-8DBA-42CB92CA56A9}"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zoom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p>
        </p:txBody>
      </p:sp>
      <p:sp>
        <p:nvSpPr>
          <p:cNvPr id="7" name="Slide Number Placeholder 6"/>
          <p:cNvSpPr>
            <a:spLocks noGrp="1"/>
          </p:cNvSpPr>
          <p:nvPr>
            <p:ph type="sldNum" sz="quarter" idx="11"/>
          </p:nvPr>
        </p:nvSpPr>
        <p:spPr/>
        <p:txBody>
          <a:bodyPr rtlCol="0"/>
          <a:lstStyle/>
          <a:p>
            <a:pPr>
              <a:defRPr/>
            </a:pPr>
            <a:fld id="{6930B989-E312-436D-81CE-752AA588AA37}"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transition>
    <p:zoom dir="in"/>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D021542-69F1-4F63-BC0F-198B8A7DCEA1}" type="slidenum">
              <a:rPr lang="en-US" smtClean="0"/>
              <a:pPr>
                <a:defRPr/>
              </a:pPr>
              <a:t>‹#›</a:t>
            </a:fld>
            <a:endParaRPr lang="en-US"/>
          </a:p>
        </p:txBody>
      </p:sp>
    </p:spTree>
  </p:cSld>
  <p:clrMapOvr>
    <a:masterClrMapping/>
  </p:clrMapOvr>
  <p:transition>
    <p:zoom dir="in"/>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p>
        </p:txBody>
      </p:sp>
      <p:sp>
        <p:nvSpPr>
          <p:cNvPr id="22" name="Slide Number Placeholder 21"/>
          <p:cNvSpPr>
            <a:spLocks noGrp="1"/>
          </p:cNvSpPr>
          <p:nvPr>
            <p:ph type="sldNum" sz="quarter" idx="15"/>
          </p:nvPr>
        </p:nvSpPr>
        <p:spPr/>
        <p:txBody>
          <a:bodyPr rtlCol="0"/>
          <a:lstStyle/>
          <a:p>
            <a:pPr>
              <a:defRPr/>
            </a:pPr>
            <a:fld id="{4650DA3E-36C2-4C85-BA96-D7B5B36B5E59}"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masterClrMapping/>
  </p:clrMapOvr>
  <p:transition>
    <p:zoom dir="in"/>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p>
        </p:txBody>
      </p:sp>
      <p:sp>
        <p:nvSpPr>
          <p:cNvPr id="18" name="Slide Number Placeholder 17"/>
          <p:cNvSpPr>
            <a:spLocks noGrp="1"/>
          </p:cNvSpPr>
          <p:nvPr>
            <p:ph type="sldNum" sz="quarter" idx="11"/>
          </p:nvPr>
        </p:nvSpPr>
        <p:spPr/>
        <p:txBody>
          <a:bodyPr rtlCol="0"/>
          <a:lstStyle/>
          <a:p>
            <a:pPr>
              <a:defRPr/>
            </a:pPr>
            <a:fld id="{F3BE8E4A-9859-4FE5-BB93-D49B2068C4FF}"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transition>
    <p:zoom dir="in"/>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08E2BD0A-D37E-4E87-92C1-6BDA1CFDD36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6" r:id="rId13"/>
  </p:sldLayoutIdLst>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3">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p:cTn id="17" dur="1000" fill="hold"/>
                                        <p:tgtEl>
                                          <p:spTgt spid="13">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3">
                                            <p:txEl>
                                              <p:pRg st="1" end="1"/>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 calcmode="lin" valueType="num">
                                      <p:cBhvr>
                                        <p:cTn id="22" dur="1000" fill="hold"/>
                                        <p:tgtEl>
                                          <p:spTgt spid="13">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13">
                                            <p:txEl>
                                              <p:pRg st="2" end="2"/>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 calcmode="lin" valueType="num">
                                      <p:cBhvr>
                                        <p:cTn id="27" dur="1000" fill="hold"/>
                                        <p:tgtEl>
                                          <p:spTgt spid="13">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1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13">
                                            <p:txEl>
                                              <p:pRg st="3" end="3"/>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 calcmode="lin" valueType="num">
                                      <p:cBhvr>
                                        <p:cTn id="32" dur="1000" fill="hold"/>
                                        <p:tgtEl>
                                          <p:spTgt spid="13">
                                            <p:txEl>
                                              <p:pRg st="4" end="4"/>
                                            </p:txEl>
                                          </p:spTgt>
                                        </p:tgtEl>
                                        <p:attrNameLst>
                                          <p:attrName>ppt_w</p:attrName>
                                        </p:attrNameLst>
                                      </p:cBhvr>
                                      <p:tavLst>
                                        <p:tav tm="0">
                                          <p:val>
                                            <p:strVal val="#ppt_w+.3"/>
                                          </p:val>
                                        </p:tav>
                                        <p:tav tm="100000">
                                          <p:val>
                                            <p:strVal val="#ppt_w"/>
                                          </p:val>
                                        </p:tav>
                                      </p:tavLst>
                                    </p:anim>
                                    <p:anim calcmode="lin" valueType="num">
                                      <p:cBhvr>
                                        <p:cTn id="33" dur="1000" fill="hold"/>
                                        <p:tgtEl>
                                          <p:spTgt spid="1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tmplLst>
          <p:tmpl lvl="1">
            <p:tnLst>
              <p:par>
                <p:cTn presetID="50"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Lst>
      </p:bldP>
    </p:bld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12.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920880" cy="1008112"/>
          </a:xfrm>
        </p:spPr>
        <p:txBody>
          <a:bodyPr>
            <a:normAutofit fontScale="90000"/>
          </a:bodyPr>
          <a:lstStyle/>
          <a:p>
            <a:pPr algn="ct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sz="3200" dirty="0" smtClean="0">
                <a:latin typeface="AR CENA" pitchFamily="2" charset="0"/>
              </a:rPr>
              <a:t> Rainwater Harvesting and Community Development Project    in Bag village</a:t>
            </a:r>
            <a:endParaRPr lang="en-IN" dirty="0"/>
          </a:p>
        </p:txBody>
      </p:sp>
      <p:pic>
        <p:nvPicPr>
          <p:cNvPr id="1027" name="Picture 3" descr="C:\Users\ABC\Dropbox\Camera Uploads\2013-03-27 20.34.56-2.jpg"/>
          <p:cNvPicPr>
            <a:picLocks noGrp="1" noChangeAspect="1" noChangeArrowheads="1"/>
          </p:cNvPicPr>
          <p:nvPr>
            <p:ph sz="quarter" idx="1"/>
          </p:nvPr>
        </p:nvPicPr>
        <p:blipFill>
          <a:blip r:embed="rId2" cstate="print"/>
          <a:srcRect/>
          <a:stretch>
            <a:fillRect/>
          </a:stretch>
        </p:blipFill>
        <p:spPr bwMode="auto">
          <a:xfrm>
            <a:off x="899592" y="1253776"/>
            <a:ext cx="7200800" cy="5388986"/>
          </a:xfrm>
          <a:prstGeom prst="rect">
            <a:avLst/>
          </a:prstGeom>
          <a:noFill/>
        </p:spPr>
      </p:pic>
      <p:sp>
        <p:nvSpPr>
          <p:cNvPr id="6" name="TextBox 5"/>
          <p:cNvSpPr txBox="1"/>
          <p:nvPr/>
        </p:nvSpPr>
        <p:spPr>
          <a:xfrm>
            <a:off x="2987824" y="6309320"/>
            <a:ext cx="4176464" cy="369332"/>
          </a:xfrm>
          <a:prstGeom prst="rect">
            <a:avLst/>
          </a:prstGeom>
          <a:noFill/>
        </p:spPr>
        <p:txBody>
          <a:bodyPr wrap="square" rtlCol="0">
            <a:spAutoFit/>
          </a:bodyPr>
          <a:lstStyle/>
          <a:p>
            <a:r>
              <a:rPr lang="en-US" dirty="0" smtClean="0">
                <a:solidFill>
                  <a:srgbClr val="FFFF00"/>
                </a:solidFill>
              </a:rPr>
              <a:t>1</a:t>
            </a:r>
            <a:r>
              <a:rPr lang="en-US" baseline="30000" dirty="0" smtClean="0">
                <a:solidFill>
                  <a:srgbClr val="FFFF00"/>
                </a:solidFill>
              </a:rPr>
              <a:t>st</a:t>
            </a:r>
            <a:r>
              <a:rPr lang="en-US" dirty="0" smtClean="0">
                <a:solidFill>
                  <a:srgbClr val="FFFF00"/>
                </a:solidFill>
              </a:rPr>
              <a:t> March 2011 to 31</a:t>
            </a:r>
            <a:r>
              <a:rPr lang="en-US" baseline="30000" dirty="0" smtClean="0">
                <a:solidFill>
                  <a:srgbClr val="FFFF00"/>
                </a:solidFill>
              </a:rPr>
              <a:t>st</a:t>
            </a:r>
            <a:r>
              <a:rPr lang="en-US" dirty="0" smtClean="0">
                <a:solidFill>
                  <a:srgbClr val="FFFF00"/>
                </a:solidFill>
              </a:rPr>
              <a:t> March 2012</a:t>
            </a:r>
            <a:endParaRPr lang="en-IN" dirty="0">
              <a:solidFill>
                <a:srgbClr val="FFFF00"/>
              </a:solidFill>
            </a:endParaRP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594"/>
          </a:xfrm>
        </p:spPr>
        <p:txBody>
          <a:bodyPr>
            <a:normAutofit fontScale="90000"/>
          </a:bodyPr>
          <a:lstStyle/>
          <a:p>
            <a:r>
              <a:rPr lang="en-IN" sz="2400" dirty="0" smtClean="0">
                <a:effectLst>
                  <a:outerShdw blurRad="38100" dist="38100" dir="2700000" algn="tl">
                    <a:srgbClr val="000000">
                      <a:alpha val="43137"/>
                    </a:srgbClr>
                  </a:outerShdw>
                </a:effectLst>
              </a:rPr>
              <a:t>2</a:t>
            </a:r>
            <a:r>
              <a:rPr lang="en-IN" sz="2400" baseline="30000" dirty="0" smtClean="0">
                <a:effectLst>
                  <a:outerShdw blurRad="38100" dist="38100" dir="2700000" algn="tl">
                    <a:srgbClr val="000000">
                      <a:alpha val="43137"/>
                    </a:srgbClr>
                  </a:outerShdw>
                </a:effectLst>
              </a:rPr>
              <a:t>nd</a:t>
            </a:r>
            <a:r>
              <a:rPr lang="en-IN" sz="2400" dirty="0" smtClean="0">
                <a:effectLst>
                  <a:outerShdw blurRad="38100" dist="38100" dir="2700000" algn="tl">
                    <a:srgbClr val="000000">
                      <a:alpha val="43137"/>
                    </a:srgbClr>
                  </a:outerShdw>
                </a:effectLst>
              </a:rPr>
              <a:t> priority -  Improving access to Drinking water</a:t>
            </a:r>
            <a:endParaRPr lang="en-IN" sz="2400" dirty="0">
              <a:effectLst>
                <a:outerShdw blurRad="38100" dist="38100" dir="2700000" algn="tl">
                  <a:srgbClr val="000000">
                    <a:alpha val="43137"/>
                  </a:srgbClr>
                </a:outerShdw>
              </a:effectLst>
            </a:endParaRPr>
          </a:p>
        </p:txBody>
      </p:sp>
      <p:pic>
        <p:nvPicPr>
          <p:cNvPr id="16" name="Picture 4" descr="D:\My Pictures\Bag village\Bagh March12\P1010423.JPG"/>
          <p:cNvPicPr>
            <a:picLocks noChangeAspect="1" noChangeArrowheads="1"/>
          </p:cNvPicPr>
          <p:nvPr/>
        </p:nvPicPr>
        <p:blipFill>
          <a:blip r:embed="rId2" cstate="email"/>
          <a:srcRect/>
          <a:stretch>
            <a:fillRect/>
          </a:stretch>
        </p:blipFill>
        <p:spPr bwMode="auto">
          <a:xfrm>
            <a:off x="6084168" y="1052736"/>
            <a:ext cx="1941488" cy="2751134"/>
          </a:xfrm>
          <a:prstGeom prst="rect">
            <a:avLst/>
          </a:prstGeom>
          <a:noFill/>
        </p:spPr>
      </p:pic>
      <p:pic>
        <p:nvPicPr>
          <p:cNvPr id="5122" name="Picture 2" descr="D:\My Pictures\Bag village\Bagh April2012 Jo visit\IMG015.jpg"/>
          <p:cNvPicPr>
            <a:picLocks noGrp="1" noChangeAspect="1" noChangeArrowheads="1"/>
          </p:cNvPicPr>
          <p:nvPr>
            <p:ph sz="quarter" idx="1"/>
          </p:nvPr>
        </p:nvPicPr>
        <p:blipFill>
          <a:blip r:embed="rId3" cstate="print"/>
          <a:srcRect/>
          <a:stretch>
            <a:fillRect/>
          </a:stretch>
        </p:blipFill>
        <p:spPr bwMode="auto">
          <a:xfrm>
            <a:off x="1835696" y="1772816"/>
            <a:ext cx="4248472" cy="3186354"/>
          </a:xfrm>
          <a:prstGeom prst="rect">
            <a:avLst/>
          </a:prstGeom>
          <a:noFill/>
        </p:spPr>
      </p:pic>
      <p:pic>
        <p:nvPicPr>
          <p:cNvPr id="10" name="Content Placeholder 3" descr="G:\DCIM\101_PANA\P1010545.JPG"/>
          <p:cNvPicPr>
            <a:picLocks/>
          </p:cNvPicPr>
          <p:nvPr/>
        </p:nvPicPr>
        <p:blipFill>
          <a:blip r:embed="rId4" cstate="email"/>
          <a:stretch>
            <a:fillRect/>
          </a:stretch>
        </p:blipFill>
        <p:spPr bwMode="auto">
          <a:xfrm>
            <a:off x="395536" y="1052736"/>
            <a:ext cx="2276475" cy="1704975"/>
          </a:xfrm>
          <a:prstGeom prst="rect">
            <a:avLst/>
          </a:prstGeom>
          <a:noFill/>
          <a:ln w="9525">
            <a:noFill/>
            <a:miter lim="800000"/>
            <a:headEnd/>
            <a:tailEnd/>
          </a:ln>
        </p:spPr>
      </p:pic>
      <p:pic>
        <p:nvPicPr>
          <p:cNvPr id="15" name="Content Placeholder 3" descr="D:\My Pictures\Bag village\BagworksMay2011\bagh 24May11\P1000365.JPG"/>
          <p:cNvPicPr>
            <a:picLocks noChangeAspect="1" noChangeArrowheads="1"/>
          </p:cNvPicPr>
          <p:nvPr/>
        </p:nvPicPr>
        <p:blipFill>
          <a:blip r:embed="rId5" cstate="email"/>
          <a:srcRect/>
          <a:stretch>
            <a:fillRect/>
          </a:stretch>
        </p:blipFill>
        <p:spPr bwMode="auto">
          <a:xfrm>
            <a:off x="467543" y="4437112"/>
            <a:ext cx="2741497" cy="2056122"/>
          </a:xfrm>
          <a:prstGeom prst="rect">
            <a:avLst/>
          </a:prstGeom>
          <a:noFill/>
        </p:spPr>
      </p:pic>
      <p:pic>
        <p:nvPicPr>
          <p:cNvPr id="5124" name="Picture 4" descr="D:\My Pictures\Bag village\Bag30Aug2011\P1000884.JPG"/>
          <p:cNvPicPr>
            <a:picLocks noChangeAspect="1" noChangeArrowheads="1"/>
          </p:cNvPicPr>
          <p:nvPr/>
        </p:nvPicPr>
        <p:blipFill>
          <a:blip r:embed="rId6" cstate="print"/>
          <a:srcRect/>
          <a:stretch>
            <a:fillRect/>
          </a:stretch>
        </p:blipFill>
        <p:spPr bwMode="auto">
          <a:xfrm>
            <a:off x="4860032" y="4356974"/>
            <a:ext cx="2891160" cy="2168370"/>
          </a:xfrm>
          <a:prstGeom prst="rect">
            <a:avLst/>
          </a:prstGeom>
          <a:noFill/>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sz="quarter"/>
          </p:nvPr>
        </p:nvSpPr>
        <p:spPr>
          <a:xfrm>
            <a:off x="457200" y="244475"/>
            <a:ext cx="8385175" cy="684195"/>
          </a:xfrm>
        </p:spPr>
        <p:txBody>
          <a:bodyPr>
            <a:normAutofit fontScale="90000"/>
          </a:bodyPr>
          <a:lstStyle/>
          <a:p>
            <a:r>
              <a:rPr lang="en-US" sz="2400" dirty="0" smtClean="0">
                <a:effectLst>
                  <a:outerShdw blurRad="38100" dist="38100" dir="2700000" algn="tl">
                    <a:srgbClr val="000000">
                      <a:alpha val="43137"/>
                    </a:srgbClr>
                  </a:outerShdw>
                </a:effectLst>
              </a:rPr>
              <a:t>3</a:t>
            </a:r>
            <a:r>
              <a:rPr lang="en-US" sz="2400" baseline="30000" dirty="0" smtClean="0">
                <a:effectLst>
                  <a:outerShdw blurRad="38100" dist="38100" dir="2700000" algn="tl">
                    <a:srgbClr val="000000">
                      <a:alpha val="43137"/>
                    </a:srgbClr>
                  </a:outerShdw>
                </a:effectLst>
              </a:rPr>
              <a:t>rd</a:t>
            </a:r>
            <a:r>
              <a:rPr lang="en-US" sz="2400" dirty="0" smtClean="0">
                <a:effectLst>
                  <a:outerShdw blurRad="38100" dist="38100" dir="2700000" algn="tl">
                    <a:srgbClr val="000000">
                      <a:alpha val="43137"/>
                    </a:srgbClr>
                  </a:outerShdw>
                </a:effectLst>
              </a:rPr>
              <a:t>  priority - Developing Rainwater catchment and irrigation ..</a:t>
            </a:r>
            <a:endParaRPr lang="en-IN" sz="2400" dirty="0">
              <a:effectLst>
                <a:outerShdw blurRad="38100" dist="38100" dir="2700000" algn="tl">
                  <a:srgbClr val="000000">
                    <a:alpha val="43137"/>
                  </a:srgbClr>
                </a:outerShdw>
              </a:effectLst>
            </a:endParaRPr>
          </a:p>
        </p:txBody>
      </p:sp>
      <p:pic>
        <p:nvPicPr>
          <p:cNvPr id="23" name="Picture 4"/>
          <p:cNvPicPr>
            <a:picLocks noGrp="1" noChangeAspect="1" noChangeArrowheads="1"/>
          </p:cNvPicPr>
          <p:nvPr>
            <p:ph sz="quarter" idx="1"/>
          </p:nvPr>
        </p:nvPicPr>
        <p:blipFill>
          <a:blip r:embed="rId2" cstate="email"/>
          <a:srcRect/>
          <a:stretch>
            <a:fillRect/>
          </a:stretch>
        </p:blipFill>
        <p:spPr bwMode="auto">
          <a:xfrm>
            <a:off x="414227" y="1412776"/>
            <a:ext cx="2694019"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D:\My Pictures\Bag village\Bagh 8 March 2011\IMG_1655.JPG"/>
          <p:cNvPicPr>
            <a:picLocks noChangeAspect="1" noChangeArrowheads="1"/>
          </p:cNvPicPr>
          <p:nvPr/>
        </p:nvPicPr>
        <p:blipFill>
          <a:blip r:embed="rId3" cstate="email"/>
          <a:srcRect/>
          <a:stretch>
            <a:fillRect/>
          </a:stretch>
        </p:blipFill>
        <p:spPr bwMode="auto">
          <a:xfrm>
            <a:off x="6084168" y="3861048"/>
            <a:ext cx="2405373" cy="18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p:cNvPicPr>
            <a:picLocks noChangeAspect="1" noChangeArrowheads="1"/>
          </p:cNvPicPr>
          <p:nvPr/>
        </p:nvPicPr>
        <p:blipFill>
          <a:blip r:embed="rId4" cstate="email"/>
          <a:srcRect/>
          <a:stretch>
            <a:fillRect/>
          </a:stretch>
        </p:blipFill>
        <p:spPr bwMode="auto">
          <a:xfrm>
            <a:off x="539552" y="3861048"/>
            <a:ext cx="2548546" cy="19069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2" descr="D:\My Pictures\Bag village\Bag30Aug2011\P1000918.JPG"/>
          <p:cNvPicPr>
            <a:picLocks noChangeAspect="1" noChangeArrowheads="1"/>
          </p:cNvPicPr>
          <p:nvPr/>
        </p:nvPicPr>
        <p:blipFill>
          <a:blip r:embed="rId5" cstate="email"/>
          <a:stretch>
            <a:fillRect/>
          </a:stretch>
        </p:blipFill>
        <p:spPr bwMode="auto">
          <a:xfrm>
            <a:off x="3347864" y="3861048"/>
            <a:ext cx="2517749" cy="18901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3"/>
          <p:cNvPicPr>
            <a:picLocks noChangeAspect="1" noChangeArrowheads="1"/>
          </p:cNvPicPr>
          <p:nvPr/>
        </p:nvPicPr>
        <p:blipFill>
          <a:blip r:embed="rId6" cstate="email"/>
          <a:srcRect/>
          <a:stretch>
            <a:fillRect/>
          </a:stretch>
        </p:blipFill>
        <p:spPr bwMode="auto">
          <a:xfrm>
            <a:off x="3317528" y="1340768"/>
            <a:ext cx="2910656" cy="21783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 name="Picture 25" descr="C:\Documents and Settings\Mahip Dagar\Desktop\Project photos\Bagh  Pathia\Angan works\IMG-20110804-00253.jpg"/>
          <p:cNvPicPr/>
          <p:nvPr/>
        </p:nvPicPr>
        <p:blipFill>
          <a:blip r:embed="rId7" cstate="email"/>
          <a:srcRect/>
          <a:stretch>
            <a:fillRect/>
          </a:stretch>
        </p:blipFill>
        <p:spPr bwMode="auto">
          <a:xfrm>
            <a:off x="6459028" y="1500198"/>
            <a:ext cx="1857388" cy="1928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11156"/>
          </a:xfrm>
        </p:spPr>
        <p:txBody>
          <a:bodyPr>
            <a:normAutofit fontScale="90000"/>
          </a:bodyPr>
          <a:lstStyle/>
          <a:p>
            <a:r>
              <a:rPr lang="en-US" dirty="0" smtClean="0">
                <a:effectLst>
                  <a:outerShdw blurRad="38100" dist="38100" dir="2700000" algn="tl">
                    <a:srgbClr val="000000">
                      <a:alpha val="43137"/>
                    </a:srgbClr>
                  </a:outerShdw>
                </a:effectLst>
              </a:rPr>
              <a:t>Water catchment development</a:t>
            </a:r>
            <a:endParaRPr lang="en-IN" dirty="0">
              <a:effectLst>
                <a:outerShdw blurRad="38100" dist="38100" dir="2700000" algn="tl">
                  <a:srgbClr val="000000">
                    <a:alpha val="43137"/>
                  </a:srgbClr>
                </a:outerShdw>
              </a:effectLst>
            </a:endParaRPr>
          </a:p>
        </p:txBody>
      </p:sp>
      <p:pic>
        <p:nvPicPr>
          <p:cNvPr id="11" name="Picture 10" descr="F:\DCIM\100_PANA\P1000831.JPG"/>
          <p:cNvPicPr/>
          <p:nvPr/>
        </p:nvPicPr>
        <p:blipFill>
          <a:blip r:embed="rId2" cstate="email"/>
          <a:srcRect/>
          <a:stretch>
            <a:fillRect/>
          </a:stretch>
        </p:blipFill>
        <p:spPr bwMode="auto">
          <a:xfrm>
            <a:off x="1115616" y="3861048"/>
            <a:ext cx="3000396" cy="2428892"/>
          </a:xfrm>
          <a:prstGeom prst="rect">
            <a:avLst/>
          </a:prstGeom>
          <a:noFill/>
          <a:ln w="9525">
            <a:noFill/>
            <a:miter lim="800000"/>
            <a:headEnd/>
            <a:tailEnd/>
          </a:ln>
        </p:spPr>
      </p:pic>
      <p:pic>
        <p:nvPicPr>
          <p:cNvPr id="10" name="Picture 2"/>
          <p:cNvPicPr>
            <a:picLocks noChangeAspect="1" noChangeArrowheads="1"/>
          </p:cNvPicPr>
          <p:nvPr/>
        </p:nvPicPr>
        <p:blipFill>
          <a:blip r:embed="rId3" cstate="email"/>
          <a:srcRect/>
          <a:stretch>
            <a:fillRect/>
          </a:stretch>
        </p:blipFill>
        <p:spPr bwMode="auto">
          <a:xfrm>
            <a:off x="4283968" y="3789040"/>
            <a:ext cx="3251200" cy="2438400"/>
          </a:xfrm>
          <a:prstGeom prst="rect">
            <a:avLst/>
          </a:prstGeom>
          <a:noFill/>
          <a:ln w="9525">
            <a:noFill/>
            <a:miter lim="800000"/>
            <a:headEnd/>
            <a:tailEnd/>
          </a:ln>
          <a:effectLst/>
        </p:spPr>
      </p:pic>
      <p:pic>
        <p:nvPicPr>
          <p:cNvPr id="7" name="Picture 2" descr="D:\My Pictures\Bag village\BagworksMay2011\For angan paving.JPG"/>
          <p:cNvPicPr>
            <a:picLocks noChangeAspect="1" noChangeArrowheads="1"/>
          </p:cNvPicPr>
          <p:nvPr/>
        </p:nvPicPr>
        <p:blipFill>
          <a:blip r:embed="rId4" cstate="email"/>
          <a:srcRect/>
          <a:stretch>
            <a:fillRect/>
          </a:stretch>
        </p:blipFill>
        <p:spPr bwMode="auto">
          <a:xfrm>
            <a:off x="1115616" y="1412776"/>
            <a:ext cx="2880320"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2" descr="D:\My Pictures\Bag village\Bag30Aug2011\P1000924.JPG"/>
          <p:cNvPicPr>
            <a:picLocks noChangeAspect="1" noChangeArrowheads="1"/>
          </p:cNvPicPr>
          <p:nvPr/>
        </p:nvPicPr>
        <p:blipFill>
          <a:blip r:embed="rId5" cstate="email"/>
          <a:srcRect/>
          <a:stretch>
            <a:fillRect/>
          </a:stretch>
        </p:blipFill>
        <p:spPr bwMode="auto">
          <a:xfrm>
            <a:off x="4355976" y="1322766"/>
            <a:ext cx="2929528" cy="2197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US" dirty="0" smtClean="0"/>
              <a:t>Irrigation tanks</a:t>
            </a:r>
            <a:endParaRPr lang="en-IN" dirty="0"/>
          </a:p>
        </p:txBody>
      </p:sp>
      <p:pic>
        <p:nvPicPr>
          <p:cNvPr id="4" name="Content Placeholder 5" descr="C:\Documents and Settings\Mahip Dagar\Desktop\Project photos\Bagh  Pathia\Irrigation tanks\IMG_1638.JPG"/>
          <p:cNvPicPr>
            <a:picLocks/>
          </p:cNvPicPr>
          <p:nvPr/>
        </p:nvPicPr>
        <p:blipFill>
          <a:blip r:embed="rId2" cstate="email"/>
          <a:srcRect/>
          <a:stretch>
            <a:fillRect/>
          </a:stretch>
        </p:blipFill>
        <p:spPr bwMode="auto">
          <a:xfrm>
            <a:off x="899592" y="1268760"/>
            <a:ext cx="2304256" cy="1872208"/>
          </a:xfrm>
          <a:prstGeom prst="rect">
            <a:avLst/>
          </a:prstGeom>
          <a:noFill/>
          <a:ln w="9525">
            <a:noFill/>
            <a:miter lim="800000"/>
            <a:headEnd/>
            <a:tailEnd/>
          </a:ln>
        </p:spPr>
      </p:pic>
      <p:pic>
        <p:nvPicPr>
          <p:cNvPr id="5" name="Picture 4" descr="C:\Documents and Settings\Mahip Dagar\Desktop\Project photos\Bagh  Pathia\Irrigation tanks\IMG_1635.JPG"/>
          <p:cNvPicPr/>
          <p:nvPr/>
        </p:nvPicPr>
        <p:blipFill>
          <a:blip r:embed="rId3" cstate="email"/>
          <a:srcRect/>
          <a:stretch>
            <a:fillRect/>
          </a:stretch>
        </p:blipFill>
        <p:spPr bwMode="auto">
          <a:xfrm>
            <a:off x="3301911" y="1268760"/>
            <a:ext cx="2350209" cy="1855107"/>
          </a:xfrm>
          <a:prstGeom prst="rect">
            <a:avLst/>
          </a:prstGeom>
          <a:noFill/>
          <a:ln w="9525">
            <a:noFill/>
            <a:miter lim="800000"/>
            <a:headEnd/>
            <a:tailEnd/>
          </a:ln>
        </p:spPr>
      </p:pic>
      <p:pic>
        <p:nvPicPr>
          <p:cNvPr id="6" name="Picture 5" descr="G:\DCIM\101_PANA\P1010520.JPG"/>
          <p:cNvPicPr/>
          <p:nvPr/>
        </p:nvPicPr>
        <p:blipFill>
          <a:blip r:embed="rId4" cstate="email"/>
          <a:srcRect/>
          <a:stretch>
            <a:fillRect/>
          </a:stretch>
        </p:blipFill>
        <p:spPr bwMode="auto">
          <a:xfrm>
            <a:off x="5724128" y="1285860"/>
            <a:ext cx="2232248" cy="1783100"/>
          </a:xfrm>
          <a:prstGeom prst="rect">
            <a:avLst/>
          </a:prstGeom>
          <a:noFill/>
          <a:ln w="9525">
            <a:noFill/>
            <a:miter lim="800000"/>
            <a:headEnd/>
            <a:tailEnd/>
          </a:ln>
        </p:spPr>
      </p:pic>
      <p:pic>
        <p:nvPicPr>
          <p:cNvPr id="7" name="Picture 3"/>
          <p:cNvPicPr>
            <a:picLocks noChangeAspect="1" noChangeArrowheads="1"/>
          </p:cNvPicPr>
          <p:nvPr/>
        </p:nvPicPr>
        <p:blipFill>
          <a:blip r:embed="rId5" cstate="email"/>
          <a:srcRect/>
          <a:stretch>
            <a:fillRect/>
          </a:stretch>
        </p:blipFill>
        <p:spPr bwMode="auto">
          <a:xfrm>
            <a:off x="808523" y="3176003"/>
            <a:ext cx="2539341" cy="1837172"/>
          </a:xfrm>
          <a:prstGeom prst="rect">
            <a:avLst/>
          </a:prstGeom>
          <a:noFill/>
          <a:ln w="9525">
            <a:noFill/>
            <a:miter lim="800000"/>
            <a:headEnd/>
            <a:tailEnd/>
          </a:ln>
          <a:effectLst/>
        </p:spPr>
      </p:pic>
      <p:pic>
        <p:nvPicPr>
          <p:cNvPr id="8" name="Picture 3"/>
          <p:cNvPicPr>
            <a:picLocks noChangeAspect="1" noChangeArrowheads="1"/>
          </p:cNvPicPr>
          <p:nvPr/>
        </p:nvPicPr>
        <p:blipFill>
          <a:blip r:embed="rId6" cstate="email"/>
          <a:srcRect/>
          <a:stretch>
            <a:fillRect/>
          </a:stretch>
        </p:blipFill>
        <p:spPr bwMode="auto">
          <a:xfrm>
            <a:off x="755576" y="5013176"/>
            <a:ext cx="2071702" cy="1550477"/>
          </a:xfrm>
          <a:prstGeom prst="rect">
            <a:avLst/>
          </a:prstGeom>
          <a:noFill/>
          <a:ln w="9525">
            <a:noFill/>
            <a:miter lim="800000"/>
            <a:headEnd/>
            <a:tailEnd/>
          </a:ln>
          <a:effectLst/>
        </p:spPr>
      </p:pic>
      <p:pic>
        <p:nvPicPr>
          <p:cNvPr id="9" name="Picture 5"/>
          <p:cNvPicPr>
            <a:picLocks noChangeAspect="1" noChangeArrowheads="1"/>
          </p:cNvPicPr>
          <p:nvPr/>
        </p:nvPicPr>
        <p:blipFill>
          <a:blip r:embed="rId7" cstate="email"/>
          <a:srcRect/>
          <a:stretch>
            <a:fillRect/>
          </a:stretch>
        </p:blipFill>
        <p:spPr bwMode="auto">
          <a:xfrm>
            <a:off x="3419872" y="3179288"/>
            <a:ext cx="2450873" cy="1833888"/>
          </a:xfrm>
          <a:prstGeom prst="rect">
            <a:avLst/>
          </a:prstGeom>
          <a:noFill/>
          <a:ln w="9525">
            <a:noFill/>
            <a:miter lim="800000"/>
            <a:headEnd/>
            <a:tailEnd/>
          </a:ln>
          <a:effectLst/>
        </p:spPr>
      </p:pic>
      <p:pic>
        <p:nvPicPr>
          <p:cNvPr id="10" name="Picture 2"/>
          <p:cNvPicPr>
            <a:picLocks noChangeAspect="1" noChangeArrowheads="1"/>
          </p:cNvPicPr>
          <p:nvPr/>
        </p:nvPicPr>
        <p:blipFill>
          <a:blip r:embed="rId8" cstate="email"/>
          <a:srcRect/>
          <a:stretch>
            <a:fillRect/>
          </a:stretch>
        </p:blipFill>
        <p:spPr bwMode="auto">
          <a:xfrm>
            <a:off x="5922150" y="3573016"/>
            <a:ext cx="2090827" cy="2787768"/>
          </a:xfrm>
          <a:prstGeom prst="rect">
            <a:avLst/>
          </a:prstGeom>
          <a:noFill/>
          <a:ln w="9525">
            <a:noFill/>
            <a:miter lim="800000"/>
            <a:headEnd/>
            <a:tailEnd/>
          </a:ln>
          <a:effectLst/>
        </p:spPr>
      </p:pic>
      <p:pic>
        <p:nvPicPr>
          <p:cNvPr id="6146" name="Picture 2" descr="D:\My Pictures\Bag village\Bagh April2012 Jo visit\IMG035.jpg"/>
          <p:cNvPicPr>
            <a:picLocks noChangeAspect="1" noChangeArrowheads="1"/>
          </p:cNvPicPr>
          <p:nvPr/>
        </p:nvPicPr>
        <p:blipFill>
          <a:blip r:embed="rId9" cstate="print"/>
          <a:srcRect/>
          <a:stretch>
            <a:fillRect/>
          </a:stretch>
        </p:blipFill>
        <p:spPr bwMode="auto">
          <a:xfrm>
            <a:off x="3347864" y="4959424"/>
            <a:ext cx="2183904" cy="1637928"/>
          </a:xfrm>
          <a:prstGeom prst="rect">
            <a:avLst/>
          </a:prstGeom>
          <a:noFill/>
        </p:spPr>
      </p:pic>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My Pictures\Bag village\Bagh 8 March 2011\IMG_1681.JPG"/>
          <p:cNvPicPr>
            <a:picLocks noChangeAspect="1" noChangeArrowheads="1"/>
          </p:cNvPicPr>
          <p:nvPr/>
        </p:nvPicPr>
        <p:blipFill>
          <a:blip r:embed="rId2" cstate="print"/>
          <a:srcRect/>
          <a:stretch>
            <a:fillRect/>
          </a:stretch>
        </p:blipFill>
        <p:spPr bwMode="auto">
          <a:xfrm>
            <a:off x="1907704" y="2132856"/>
            <a:ext cx="4320480" cy="3240360"/>
          </a:xfrm>
          <a:prstGeom prst="rect">
            <a:avLst/>
          </a:prstGeom>
          <a:noFill/>
        </p:spPr>
      </p:pic>
      <p:sp>
        <p:nvSpPr>
          <p:cNvPr id="7" name="Title 6"/>
          <p:cNvSpPr>
            <a:spLocks noGrp="1"/>
          </p:cNvSpPr>
          <p:nvPr>
            <p:ph type="title" sz="quarter"/>
          </p:nvPr>
        </p:nvSpPr>
        <p:spPr>
          <a:xfrm>
            <a:off x="457200" y="244475"/>
            <a:ext cx="8385175" cy="469881"/>
          </a:xfrm>
        </p:spPr>
        <p:txBody>
          <a:bodyPr>
            <a:normAutofit fontScale="90000"/>
          </a:bodyPr>
          <a:lstStyle/>
          <a:p>
            <a:r>
              <a:rPr lang="en-US" dirty="0" smtClean="0">
                <a:effectLst>
                  <a:outerShdw blurRad="38100" dist="38100" dir="2700000" algn="tl">
                    <a:srgbClr val="000000">
                      <a:alpha val="43137"/>
                    </a:srgbClr>
                  </a:outerShdw>
                </a:effectLst>
              </a:rPr>
              <a:t> Irrigation source development…</a:t>
            </a:r>
            <a:endParaRPr lang="en-IN" dirty="0">
              <a:effectLst>
                <a:outerShdw blurRad="38100" dist="38100" dir="2700000" algn="tl">
                  <a:srgbClr val="000000">
                    <a:alpha val="43137"/>
                  </a:srgbClr>
                </a:outerShdw>
              </a:effectLst>
            </a:endParaRPr>
          </a:p>
        </p:txBody>
      </p:sp>
      <p:pic>
        <p:nvPicPr>
          <p:cNvPr id="12" name="Picture 5"/>
          <p:cNvPicPr>
            <a:picLocks noGrp="1" noChangeAspect="1" noChangeArrowheads="1"/>
          </p:cNvPicPr>
          <p:nvPr>
            <p:ph sz="quarter" idx="1"/>
          </p:nvPr>
        </p:nvPicPr>
        <p:blipFill>
          <a:blip r:embed="rId3" cstate="email"/>
          <a:srcRect/>
          <a:stretch>
            <a:fillRect/>
          </a:stretch>
        </p:blipFill>
        <p:spPr bwMode="auto">
          <a:xfrm>
            <a:off x="5724128" y="980728"/>
            <a:ext cx="2357150" cy="1506844"/>
          </a:xfrm>
          <a:prstGeom prst="rect">
            <a:avLst/>
          </a:prstGeom>
          <a:noFill/>
          <a:ln w="9525">
            <a:noFill/>
            <a:miter lim="800000"/>
            <a:headEnd/>
            <a:tailEnd/>
          </a:ln>
          <a:effectLst/>
        </p:spPr>
      </p:pic>
      <p:pic>
        <p:nvPicPr>
          <p:cNvPr id="16386" name="Picture 2"/>
          <p:cNvPicPr>
            <a:picLocks noChangeAspect="1" noChangeArrowheads="1"/>
          </p:cNvPicPr>
          <p:nvPr/>
        </p:nvPicPr>
        <p:blipFill>
          <a:blip r:embed="rId4" cstate="email"/>
          <a:srcRect/>
          <a:stretch>
            <a:fillRect/>
          </a:stretch>
        </p:blipFill>
        <p:spPr bwMode="auto">
          <a:xfrm>
            <a:off x="539552" y="980728"/>
            <a:ext cx="2117149" cy="1584176"/>
          </a:xfrm>
          <a:prstGeom prst="rect">
            <a:avLst/>
          </a:prstGeom>
          <a:noFill/>
          <a:ln w="9525">
            <a:noFill/>
            <a:miter lim="800000"/>
            <a:headEnd/>
            <a:tailEnd/>
          </a:ln>
          <a:effectLst/>
        </p:spPr>
      </p:pic>
      <p:pic>
        <p:nvPicPr>
          <p:cNvPr id="4098" name="Picture 2" descr="D:\My Pictures\Bag village\Bag pathia Nov\P1010057.JPG"/>
          <p:cNvPicPr>
            <a:picLocks noChangeAspect="1" noChangeArrowheads="1"/>
          </p:cNvPicPr>
          <p:nvPr/>
        </p:nvPicPr>
        <p:blipFill>
          <a:blip r:embed="rId5" cstate="print"/>
          <a:srcRect/>
          <a:stretch>
            <a:fillRect/>
          </a:stretch>
        </p:blipFill>
        <p:spPr bwMode="auto">
          <a:xfrm>
            <a:off x="467544" y="4293096"/>
            <a:ext cx="2448272" cy="1836204"/>
          </a:xfrm>
          <a:prstGeom prst="rect">
            <a:avLst/>
          </a:prstGeom>
          <a:noFill/>
        </p:spPr>
      </p:pic>
      <p:pic>
        <p:nvPicPr>
          <p:cNvPr id="2" name="Picture 3" descr="D:\My Pictures\Bag village\Bagh 8 March 2011\IMG_1679.JPG"/>
          <p:cNvPicPr>
            <a:picLocks noChangeAspect="1" noChangeArrowheads="1"/>
          </p:cNvPicPr>
          <p:nvPr/>
        </p:nvPicPr>
        <p:blipFill>
          <a:blip r:embed="rId6" cstate="print"/>
          <a:srcRect/>
          <a:stretch>
            <a:fillRect/>
          </a:stretch>
        </p:blipFill>
        <p:spPr bwMode="auto">
          <a:xfrm>
            <a:off x="5292080" y="4365104"/>
            <a:ext cx="2840037" cy="1863725"/>
          </a:xfrm>
          <a:prstGeom prst="rect">
            <a:avLst/>
          </a:prstGeom>
          <a:noFill/>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736253"/>
          </a:xfrm>
        </p:spPr>
        <p:txBody>
          <a:bodyPr/>
          <a:lstStyle/>
          <a:p>
            <a:r>
              <a:rPr lang="en-US" dirty="0" smtClean="0"/>
              <a:t>Protection of water and </a:t>
            </a:r>
            <a:r>
              <a:rPr lang="en-US" dirty="0" smtClean="0"/>
              <a:t>hygiene</a:t>
            </a:r>
            <a:endParaRPr lang="en-IN" dirty="0"/>
          </a:p>
        </p:txBody>
      </p:sp>
      <p:pic>
        <p:nvPicPr>
          <p:cNvPr id="1026" name="Picture 2" descr="D:\My Pictures\Bag village\P1000637.JPG"/>
          <p:cNvPicPr>
            <a:picLocks noGrp="1" noChangeAspect="1" noChangeArrowheads="1"/>
          </p:cNvPicPr>
          <p:nvPr>
            <p:ph sz="quarter" idx="1"/>
          </p:nvPr>
        </p:nvPicPr>
        <p:blipFill>
          <a:blip r:embed="rId2" cstate="print"/>
          <a:srcRect/>
          <a:stretch>
            <a:fillRect/>
          </a:stretch>
        </p:blipFill>
        <p:spPr bwMode="auto">
          <a:xfrm>
            <a:off x="827584" y="1412776"/>
            <a:ext cx="2812455" cy="2109341"/>
          </a:xfrm>
          <a:prstGeom prst="rect">
            <a:avLst/>
          </a:prstGeom>
          <a:noFill/>
        </p:spPr>
      </p:pic>
      <p:pic>
        <p:nvPicPr>
          <p:cNvPr id="1028" name="Picture 4" descr="D:\My Pictures\Bag village\Bag pathia Nov\P1000958.JPG"/>
          <p:cNvPicPr>
            <a:picLocks noChangeAspect="1" noChangeArrowheads="1"/>
          </p:cNvPicPr>
          <p:nvPr/>
        </p:nvPicPr>
        <p:blipFill>
          <a:blip r:embed="rId3" cstate="print"/>
          <a:srcRect/>
          <a:stretch>
            <a:fillRect/>
          </a:stretch>
        </p:blipFill>
        <p:spPr bwMode="auto">
          <a:xfrm>
            <a:off x="3707904" y="1916832"/>
            <a:ext cx="4787371" cy="3590528"/>
          </a:xfrm>
          <a:prstGeom prst="rect">
            <a:avLst/>
          </a:prstGeom>
          <a:noFill/>
        </p:spPr>
      </p:pic>
      <p:pic>
        <p:nvPicPr>
          <p:cNvPr id="1029" name="Picture 5" descr="D:\My Pictures\Bag village\Bag pathia Nov\P1000952.JPG"/>
          <p:cNvPicPr>
            <a:picLocks noGrp="1" noChangeAspect="1" noChangeArrowheads="1"/>
          </p:cNvPicPr>
          <p:nvPr>
            <p:ph sz="quarter" idx="3"/>
          </p:nvPr>
        </p:nvPicPr>
        <p:blipFill>
          <a:blip r:embed="rId4" cstate="print"/>
          <a:srcRect/>
          <a:stretch>
            <a:fillRect/>
          </a:stretch>
        </p:blipFill>
        <p:spPr bwMode="auto">
          <a:xfrm>
            <a:off x="827584" y="4005064"/>
            <a:ext cx="2864502" cy="2148377"/>
          </a:xfrm>
          <a:prstGeom prst="rect">
            <a:avLst/>
          </a:prstGeom>
          <a:noFill/>
        </p:spPr>
      </p:pic>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p:cNvPicPr>
            <a:picLocks noGrp="1" noChangeAspect="1" noChangeArrowheads="1"/>
          </p:cNvPicPr>
          <p:nvPr>
            <p:ph/>
          </p:nvPr>
        </p:nvPicPr>
        <p:blipFill>
          <a:blip r:embed="rId3" cstate="email"/>
          <a:stretch>
            <a:fillRect/>
          </a:stretch>
        </p:blipFill>
        <p:spPr bwMode="auto">
          <a:xfrm>
            <a:off x="2619379" y="1643050"/>
            <a:ext cx="2524125" cy="2238375"/>
          </a:xfrm>
          <a:prstGeom prst="rect">
            <a:avLst/>
          </a:prstGeom>
          <a:noFill/>
          <a:ln w="9525">
            <a:noFill/>
            <a:miter lim="800000"/>
            <a:headEnd/>
            <a:tailEnd/>
          </a:ln>
          <a:effectLst/>
        </p:spPr>
      </p:pic>
      <p:sp>
        <p:nvSpPr>
          <p:cNvPr id="453635" name="Rectangle 3"/>
          <p:cNvSpPr>
            <a:spLocks noGrp="1" noRot="1" noChangeArrowheads="1"/>
          </p:cNvSpPr>
          <p:nvPr>
            <p:ph type="title" idx="4294967295"/>
          </p:nvPr>
        </p:nvSpPr>
        <p:spPr>
          <a:xfrm>
            <a:off x="0" y="357188"/>
            <a:ext cx="8001000" cy="571500"/>
          </a:xfrm>
          <a:noFill/>
        </p:spPr>
        <p:txBody>
          <a:bodyPr>
            <a:normAutofit/>
          </a:bodyPr>
          <a:lstStyle/>
          <a:p>
            <a:pPr eaLnBrk="1" hangingPunct="1">
              <a:lnSpc>
                <a:spcPct val="80000"/>
              </a:lnSpc>
            </a:pPr>
            <a:r>
              <a:rPr lang="en-US" sz="2400" dirty="0" smtClean="0">
                <a:effectLst>
                  <a:outerShdw blurRad="38100" dist="38100" dir="2700000" algn="tl">
                    <a:srgbClr val="000000">
                      <a:alpha val="43137"/>
                    </a:srgbClr>
                  </a:outerShdw>
                </a:effectLst>
                <a:cs typeface="Times New Roman" pitchFamily="18" charset="0"/>
              </a:rPr>
              <a:t>4</a:t>
            </a:r>
            <a:r>
              <a:rPr lang="en-US" sz="2400" baseline="30000" dirty="0" smtClean="0">
                <a:effectLst>
                  <a:outerShdw blurRad="38100" dist="38100" dir="2700000" algn="tl">
                    <a:srgbClr val="000000">
                      <a:alpha val="43137"/>
                    </a:srgbClr>
                  </a:outerShdw>
                </a:effectLst>
                <a:cs typeface="Times New Roman" pitchFamily="18" charset="0"/>
              </a:rPr>
              <a:t>th</a:t>
            </a:r>
            <a:r>
              <a:rPr lang="en-US" sz="2400" dirty="0" smtClean="0">
                <a:effectLst>
                  <a:outerShdw blurRad="38100" dist="38100" dir="2700000" algn="tl">
                    <a:srgbClr val="000000">
                      <a:alpha val="43137"/>
                    </a:srgbClr>
                  </a:outerShdw>
                </a:effectLst>
                <a:cs typeface="Times New Roman" pitchFamily="18" charset="0"/>
              </a:rPr>
              <a:t> </a:t>
            </a:r>
            <a:r>
              <a:rPr lang="en-US" sz="2400" b="0" dirty="0" smtClean="0">
                <a:effectLst>
                  <a:outerShdw blurRad="38100" dist="38100" dir="2700000" algn="tl">
                    <a:srgbClr val="000000">
                      <a:alpha val="43137"/>
                    </a:srgbClr>
                  </a:outerShdw>
                </a:effectLst>
                <a:cs typeface="Times New Roman" pitchFamily="18" charset="0"/>
              </a:rPr>
              <a:t> priority: Sanitation….  Toilets and trash bins</a:t>
            </a:r>
          </a:p>
        </p:txBody>
      </p:sp>
      <p:pic>
        <p:nvPicPr>
          <p:cNvPr id="5" name="Picture 4" descr="G:\DCIM\101_PANA\P1010528.JPG"/>
          <p:cNvPicPr/>
          <p:nvPr/>
        </p:nvPicPr>
        <p:blipFill>
          <a:blip r:embed="rId4" cstate="email"/>
          <a:srcRect/>
          <a:stretch>
            <a:fillRect/>
          </a:stretch>
        </p:blipFill>
        <p:spPr bwMode="auto">
          <a:xfrm>
            <a:off x="714348" y="1571612"/>
            <a:ext cx="1819275" cy="2430551"/>
          </a:xfrm>
          <a:prstGeom prst="rect">
            <a:avLst/>
          </a:prstGeom>
          <a:noFill/>
          <a:ln w="9525">
            <a:noFill/>
            <a:miter lim="800000"/>
            <a:headEnd/>
            <a:tailEnd/>
          </a:ln>
        </p:spPr>
      </p:pic>
      <p:pic>
        <p:nvPicPr>
          <p:cNvPr id="7" name="Picture 6" descr="G:\DCIM\101_PANA\P1010495.JPG"/>
          <p:cNvPicPr/>
          <p:nvPr/>
        </p:nvPicPr>
        <p:blipFill>
          <a:blip r:embed="rId5" cstate="email"/>
          <a:srcRect/>
          <a:stretch>
            <a:fillRect/>
          </a:stretch>
        </p:blipFill>
        <p:spPr bwMode="auto">
          <a:xfrm>
            <a:off x="571472" y="4071942"/>
            <a:ext cx="2428892" cy="1883263"/>
          </a:xfrm>
          <a:prstGeom prst="rect">
            <a:avLst/>
          </a:prstGeom>
          <a:noFill/>
          <a:ln w="9525">
            <a:noFill/>
            <a:miter lim="800000"/>
            <a:headEnd/>
            <a:tailEnd/>
          </a:ln>
        </p:spPr>
      </p:pic>
      <p:pic>
        <p:nvPicPr>
          <p:cNvPr id="8" name="Picture 2" descr="D:\My Pictures\Bag village\Bag and Shyamaghat photos-JO\P1010588.JPG"/>
          <p:cNvPicPr>
            <a:picLocks noChangeAspect="1" noChangeArrowheads="1"/>
          </p:cNvPicPr>
          <p:nvPr/>
        </p:nvPicPr>
        <p:blipFill>
          <a:blip r:embed="rId6" cstate="email"/>
          <a:srcRect/>
          <a:stretch>
            <a:fillRect/>
          </a:stretch>
        </p:blipFill>
        <p:spPr bwMode="auto">
          <a:xfrm>
            <a:off x="3251167" y="4143380"/>
            <a:ext cx="2381267" cy="1785950"/>
          </a:xfrm>
          <a:prstGeom prst="rect">
            <a:avLst/>
          </a:prstGeom>
          <a:noFill/>
        </p:spPr>
      </p:pic>
      <p:pic>
        <p:nvPicPr>
          <p:cNvPr id="5122" name="Picture 2" descr="D:\My Pictures\Bag village\Bagh March12\P1010526.JPG"/>
          <p:cNvPicPr>
            <a:picLocks noChangeAspect="1" noChangeArrowheads="1"/>
          </p:cNvPicPr>
          <p:nvPr/>
        </p:nvPicPr>
        <p:blipFill>
          <a:blip r:embed="rId7" cstate="email"/>
          <a:srcRect/>
          <a:stretch>
            <a:fillRect/>
          </a:stretch>
        </p:blipFill>
        <p:spPr bwMode="auto">
          <a:xfrm>
            <a:off x="5286380" y="1768066"/>
            <a:ext cx="2786082" cy="2089562"/>
          </a:xfrm>
          <a:prstGeom prst="rect">
            <a:avLst/>
          </a:prstGeom>
          <a:noFill/>
        </p:spPr>
      </p:pic>
      <p:pic>
        <p:nvPicPr>
          <p:cNvPr id="5124" name="Picture 4" descr="D:\My Pictures\bhogpur pictures\PA170289.JPG"/>
          <p:cNvPicPr>
            <a:picLocks noChangeAspect="1" noChangeArrowheads="1"/>
          </p:cNvPicPr>
          <p:nvPr/>
        </p:nvPicPr>
        <p:blipFill>
          <a:blip r:embed="rId8" cstate="print"/>
          <a:srcRect/>
          <a:stretch>
            <a:fillRect/>
          </a:stretch>
        </p:blipFill>
        <p:spPr bwMode="auto">
          <a:xfrm>
            <a:off x="5688724" y="4143380"/>
            <a:ext cx="2612317" cy="1714512"/>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53635"/>
                                        </p:tgtEl>
                                        <p:attrNameLst>
                                          <p:attrName>style.visibility</p:attrName>
                                        </p:attrNameLst>
                                      </p:cBhvr>
                                      <p:to>
                                        <p:strVal val="visible"/>
                                      </p:to>
                                    </p:set>
                                    <p:animEffect transition="in" filter="fade">
                                      <p:cBhvr>
                                        <p:cTn id="7" dur="800" decel="100000"/>
                                        <p:tgtEl>
                                          <p:spTgt spid="453635"/>
                                        </p:tgtEl>
                                      </p:cBhvr>
                                    </p:animEffect>
                                    <p:anim calcmode="lin" valueType="num">
                                      <p:cBhvr>
                                        <p:cTn id="8" dur="800" decel="100000" fill="hold"/>
                                        <p:tgtEl>
                                          <p:spTgt spid="453635"/>
                                        </p:tgtEl>
                                        <p:attrNameLst>
                                          <p:attrName>style.rotation</p:attrName>
                                        </p:attrNameLst>
                                      </p:cBhvr>
                                      <p:tavLst>
                                        <p:tav tm="0">
                                          <p:val>
                                            <p:fltVal val="-90"/>
                                          </p:val>
                                        </p:tav>
                                        <p:tav tm="100000">
                                          <p:val>
                                            <p:fltVal val="0"/>
                                          </p:val>
                                        </p:tav>
                                      </p:tavLst>
                                    </p:anim>
                                    <p:anim calcmode="lin" valueType="num">
                                      <p:cBhvr>
                                        <p:cTn id="9" dur="800" decel="100000" fill="hold"/>
                                        <p:tgtEl>
                                          <p:spTgt spid="453635"/>
                                        </p:tgtEl>
                                        <p:attrNameLst>
                                          <p:attrName>ppt_x</p:attrName>
                                        </p:attrNameLst>
                                      </p:cBhvr>
                                      <p:tavLst>
                                        <p:tav tm="0">
                                          <p:val>
                                            <p:strVal val="#ppt_x+0.4"/>
                                          </p:val>
                                        </p:tav>
                                        <p:tav tm="100000">
                                          <p:val>
                                            <p:strVal val="#ppt_x-0.05"/>
                                          </p:val>
                                        </p:tav>
                                      </p:tavLst>
                                    </p:anim>
                                    <p:anim calcmode="lin" valueType="num">
                                      <p:cBhvr>
                                        <p:cTn id="10" dur="800" decel="100000" fill="hold"/>
                                        <p:tgtEl>
                                          <p:spTgt spid="4536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36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36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32"/>
          </a:xfrm>
        </p:spPr>
        <p:txBody>
          <a:bodyPr>
            <a:normAutofit/>
          </a:bodyPr>
          <a:lstStyle/>
          <a:p>
            <a:r>
              <a:rPr lang="en-US" sz="2400" dirty="0" smtClean="0">
                <a:effectLst>
                  <a:outerShdw blurRad="38100" dist="38100" dir="2700000" algn="tl">
                    <a:srgbClr val="000000">
                      <a:alpha val="43137"/>
                    </a:srgbClr>
                  </a:outerShdw>
                </a:effectLst>
              </a:rPr>
              <a:t>Introducing organic composting….</a:t>
            </a:r>
            <a:endParaRPr lang="en-IN" sz="2400" dirty="0">
              <a:effectLst>
                <a:outerShdw blurRad="38100" dist="38100" dir="2700000" algn="tl">
                  <a:srgbClr val="000000">
                    <a:alpha val="43137"/>
                  </a:srgbClr>
                </a:outerShdw>
              </a:effectLst>
            </a:endParaRPr>
          </a:p>
        </p:txBody>
      </p:sp>
      <p:pic>
        <p:nvPicPr>
          <p:cNvPr id="4" name="Content Placeholder 3" descr="G:\DCIM\101_PANA\P1010457.JPG"/>
          <p:cNvPicPr>
            <a:picLocks noGrp="1"/>
          </p:cNvPicPr>
          <p:nvPr>
            <p:ph sz="quarter" idx="1"/>
          </p:nvPr>
        </p:nvPicPr>
        <p:blipFill>
          <a:blip r:embed="rId2" cstate="email"/>
          <a:srcRect/>
          <a:stretch>
            <a:fillRect/>
          </a:stretch>
        </p:blipFill>
        <p:spPr bwMode="auto">
          <a:xfrm>
            <a:off x="6357950" y="1571612"/>
            <a:ext cx="2071702" cy="1743708"/>
          </a:xfrm>
          <a:prstGeom prst="rect">
            <a:avLst/>
          </a:prstGeom>
          <a:ln>
            <a:noFill/>
          </a:ln>
          <a:effectLst>
            <a:softEdge rad="112500"/>
          </a:effectLst>
        </p:spPr>
      </p:pic>
      <p:pic>
        <p:nvPicPr>
          <p:cNvPr id="6146" name="Picture 2" descr="D:\My Pictures\Bag village\Bag and Shyamaghat photos-JO\P1010608.JPG"/>
          <p:cNvPicPr>
            <a:picLocks noChangeAspect="1" noChangeArrowheads="1"/>
          </p:cNvPicPr>
          <p:nvPr/>
        </p:nvPicPr>
        <p:blipFill>
          <a:blip r:embed="rId3" cstate="email"/>
          <a:srcRect/>
          <a:stretch>
            <a:fillRect/>
          </a:stretch>
        </p:blipFill>
        <p:spPr bwMode="auto">
          <a:xfrm>
            <a:off x="3929058" y="1589470"/>
            <a:ext cx="2357454" cy="1768091"/>
          </a:xfrm>
          <a:prstGeom prst="rect">
            <a:avLst/>
          </a:prstGeom>
          <a:ln>
            <a:noFill/>
          </a:ln>
          <a:effectLst>
            <a:softEdge rad="112500"/>
          </a:effectLst>
        </p:spPr>
      </p:pic>
      <p:pic>
        <p:nvPicPr>
          <p:cNvPr id="6147" name="Picture 3" descr="D:\My Pictures\Bag village\Bagh March12\IMG_0125.JPG"/>
          <p:cNvPicPr>
            <a:picLocks noChangeAspect="1" noChangeArrowheads="1"/>
          </p:cNvPicPr>
          <p:nvPr/>
        </p:nvPicPr>
        <p:blipFill>
          <a:blip r:embed="rId4" cstate="email"/>
          <a:srcRect/>
          <a:stretch>
            <a:fillRect/>
          </a:stretch>
        </p:blipFill>
        <p:spPr bwMode="auto">
          <a:xfrm>
            <a:off x="684549" y="1571612"/>
            <a:ext cx="3173071" cy="1782404"/>
          </a:xfrm>
          <a:prstGeom prst="rect">
            <a:avLst/>
          </a:prstGeom>
          <a:ln>
            <a:noFill/>
          </a:ln>
          <a:effectLst>
            <a:softEdge rad="112500"/>
          </a:effectLst>
        </p:spPr>
      </p:pic>
      <p:pic>
        <p:nvPicPr>
          <p:cNvPr id="3" name="Picture 2" descr="D:\My Pictures\bhogpur pictures\IMG_2315.jpg"/>
          <p:cNvPicPr>
            <a:picLocks noChangeAspect="1" noChangeArrowheads="1"/>
          </p:cNvPicPr>
          <p:nvPr/>
        </p:nvPicPr>
        <p:blipFill>
          <a:blip r:embed="rId5" cstate="email"/>
          <a:srcRect/>
          <a:stretch>
            <a:fillRect/>
          </a:stretch>
        </p:blipFill>
        <p:spPr bwMode="auto">
          <a:xfrm>
            <a:off x="785786" y="3714752"/>
            <a:ext cx="3251200" cy="2438400"/>
          </a:xfrm>
          <a:prstGeom prst="rect">
            <a:avLst/>
          </a:prstGeom>
          <a:ln>
            <a:noFill/>
          </a:ln>
          <a:effectLst>
            <a:softEdge rad="112500"/>
          </a:effectLst>
        </p:spPr>
      </p:pic>
      <p:pic>
        <p:nvPicPr>
          <p:cNvPr id="5" name="Picture 3" descr="D:\My Pictures\Group workcamp\P6220638.JPG"/>
          <p:cNvPicPr>
            <a:picLocks noChangeAspect="1" noChangeArrowheads="1"/>
          </p:cNvPicPr>
          <p:nvPr/>
        </p:nvPicPr>
        <p:blipFill>
          <a:blip r:embed="rId6" cstate="email"/>
          <a:srcRect/>
          <a:stretch>
            <a:fillRect/>
          </a:stretch>
        </p:blipFill>
        <p:spPr bwMode="auto">
          <a:xfrm>
            <a:off x="4643438" y="3714752"/>
            <a:ext cx="3357586" cy="2518190"/>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sz="quarter"/>
          </p:nvPr>
        </p:nvSpPr>
        <p:spPr>
          <a:xfrm>
            <a:off x="457200" y="244475"/>
            <a:ext cx="8385175" cy="684195"/>
          </a:xfrm>
        </p:spPr>
        <p:txBody>
          <a:bodyPr>
            <a:normAutofit fontScale="90000"/>
          </a:bodyPr>
          <a:lstStyle/>
          <a:p>
            <a:pPr eaLnBrk="1" hangingPunct="1">
              <a:defRPr/>
            </a:pPr>
            <a:r>
              <a:rPr lang="en-US" sz="3600" b="0" dirty="0" smtClean="0">
                <a:effectLst>
                  <a:outerShdw blurRad="38100" dist="38100" dir="2700000" algn="tl">
                    <a:srgbClr val="000000">
                      <a:alpha val="43137"/>
                    </a:srgbClr>
                  </a:outerShdw>
                </a:effectLst>
                <a:cs typeface="Times New Roman" pitchFamily="18" charset="0"/>
              </a:rPr>
              <a:t>Moment of joy</a:t>
            </a:r>
            <a:r>
              <a:rPr lang="en-US" sz="4400" b="0" dirty="0" smtClean="0">
                <a:effectLst>
                  <a:outerShdw blurRad="38100" dist="38100" dir="2700000" algn="tl">
                    <a:srgbClr val="000000">
                      <a:alpha val="43137"/>
                    </a:srgbClr>
                  </a:outerShdw>
                </a:effectLst>
                <a:cs typeface="Times New Roman" pitchFamily="18" charset="0"/>
              </a:rPr>
              <a:t>……</a:t>
            </a:r>
            <a:endParaRPr lang="en-US" sz="4400" dirty="0" smtClean="0">
              <a:effectLst>
                <a:outerShdw blurRad="38100" dist="38100" dir="2700000" algn="tl">
                  <a:srgbClr val="000000">
                    <a:alpha val="43137"/>
                  </a:srgbClr>
                </a:outerShdw>
              </a:effectLst>
            </a:endParaRPr>
          </a:p>
        </p:txBody>
      </p:sp>
      <p:pic>
        <p:nvPicPr>
          <p:cNvPr id="5122" name="Picture 2" descr="D:\My Pictures\Bag village\Bag and Shyamaghat photos-JO\P1010593.JPG"/>
          <p:cNvPicPr>
            <a:picLocks noChangeAspect="1" noChangeArrowheads="1"/>
          </p:cNvPicPr>
          <p:nvPr/>
        </p:nvPicPr>
        <p:blipFill>
          <a:blip r:embed="rId2" cstate="email"/>
          <a:srcRect/>
          <a:stretch>
            <a:fillRect/>
          </a:stretch>
        </p:blipFill>
        <p:spPr bwMode="auto">
          <a:xfrm>
            <a:off x="523847" y="1214422"/>
            <a:ext cx="2476517" cy="1857388"/>
          </a:xfrm>
          <a:prstGeom prst="rect">
            <a:avLst/>
          </a:prstGeom>
          <a:noFill/>
        </p:spPr>
      </p:pic>
      <p:pic>
        <p:nvPicPr>
          <p:cNvPr id="5123" name="Picture 3" descr="D:\My Pictures\Bag village\Bag and Shyamaghat photos-JO\P1010594.JPG"/>
          <p:cNvPicPr>
            <a:picLocks noChangeAspect="1" noChangeArrowheads="1"/>
          </p:cNvPicPr>
          <p:nvPr/>
        </p:nvPicPr>
        <p:blipFill>
          <a:blip r:embed="rId3" cstate="email"/>
          <a:srcRect/>
          <a:stretch>
            <a:fillRect/>
          </a:stretch>
        </p:blipFill>
        <p:spPr bwMode="auto">
          <a:xfrm>
            <a:off x="3071802" y="1214422"/>
            <a:ext cx="2500330" cy="1875248"/>
          </a:xfrm>
          <a:prstGeom prst="rect">
            <a:avLst/>
          </a:prstGeom>
          <a:noFill/>
        </p:spPr>
      </p:pic>
      <p:pic>
        <p:nvPicPr>
          <p:cNvPr id="5124" name="Picture 4" descr="D:\My Pictures\Bag village\Bag and Shyamaghat photos-JO\P1010606.JPG"/>
          <p:cNvPicPr>
            <a:picLocks noChangeAspect="1" noChangeArrowheads="1"/>
          </p:cNvPicPr>
          <p:nvPr/>
        </p:nvPicPr>
        <p:blipFill>
          <a:blip r:embed="rId4" cstate="email"/>
          <a:srcRect/>
          <a:stretch>
            <a:fillRect/>
          </a:stretch>
        </p:blipFill>
        <p:spPr bwMode="auto">
          <a:xfrm>
            <a:off x="5643570" y="1232282"/>
            <a:ext cx="2500330" cy="1875248"/>
          </a:xfrm>
          <a:prstGeom prst="rect">
            <a:avLst/>
          </a:prstGeom>
          <a:noFill/>
        </p:spPr>
      </p:pic>
      <p:pic>
        <p:nvPicPr>
          <p:cNvPr id="5125" name="Picture 5" descr="D:\My Pictures\Bag village\Bag and Shyamaghat photos-JO\P1010631.JPG"/>
          <p:cNvPicPr>
            <a:picLocks noChangeAspect="1" noChangeArrowheads="1"/>
          </p:cNvPicPr>
          <p:nvPr/>
        </p:nvPicPr>
        <p:blipFill>
          <a:blip r:embed="rId5" cstate="email"/>
          <a:srcRect/>
          <a:stretch>
            <a:fillRect/>
          </a:stretch>
        </p:blipFill>
        <p:spPr bwMode="auto">
          <a:xfrm>
            <a:off x="2928926" y="4962535"/>
            <a:ext cx="2000264" cy="1500199"/>
          </a:xfrm>
          <a:prstGeom prst="rect">
            <a:avLst/>
          </a:prstGeom>
          <a:noFill/>
        </p:spPr>
      </p:pic>
      <p:pic>
        <p:nvPicPr>
          <p:cNvPr id="5126" name="Picture 6" descr="D:\My Pictures\Bag village\Bag and Shyamaghat photos-JO\P1010638.JPG"/>
          <p:cNvPicPr>
            <a:picLocks noChangeAspect="1" noChangeArrowheads="1"/>
          </p:cNvPicPr>
          <p:nvPr/>
        </p:nvPicPr>
        <p:blipFill>
          <a:blip r:embed="rId6" cstate="email"/>
          <a:srcRect/>
          <a:stretch>
            <a:fillRect/>
          </a:stretch>
        </p:blipFill>
        <p:spPr bwMode="auto">
          <a:xfrm>
            <a:off x="500034" y="4831548"/>
            <a:ext cx="2143140" cy="1607355"/>
          </a:xfrm>
          <a:prstGeom prst="rect">
            <a:avLst/>
          </a:prstGeom>
          <a:noFill/>
        </p:spPr>
      </p:pic>
      <p:pic>
        <p:nvPicPr>
          <p:cNvPr id="14" name="Picture 3"/>
          <p:cNvPicPr>
            <a:picLocks noChangeAspect="1" noChangeArrowheads="1"/>
          </p:cNvPicPr>
          <p:nvPr/>
        </p:nvPicPr>
        <p:blipFill>
          <a:blip r:embed="rId7" cstate="email"/>
          <a:srcRect/>
          <a:stretch>
            <a:fillRect/>
          </a:stretch>
        </p:blipFill>
        <p:spPr bwMode="auto">
          <a:xfrm>
            <a:off x="714348" y="3143250"/>
            <a:ext cx="2286016" cy="1710872"/>
          </a:xfrm>
          <a:prstGeom prst="rect">
            <a:avLst/>
          </a:prstGeom>
          <a:noFill/>
          <a:ln w="9525">
            <a:noFill/>
            <a:miter lim="800000"/>
            <a:headEnd/>
            <a:tailEnd/>
          </a:ln>
          <a:effectLst/>
        </p:spPr>
      </p:pic>
      <p:pic>
        <p:nvPicPr>
          <p:cNvPr id="15" name="Picture 7"/>
          <p:cNvPicPr>
            <a:picLocks noChangeAspect="1" noChangeArrowheads="1"/>
          </p:cNvPicPr>
          <p:nvPr/>
        </p:nvPicPr>
        <p:blipFill>
          <a:blip r:embed="rId8" cstate="email"/>
          <a:srcRect/>
          <a:stretch>
            <a:fillRect/>
          </a:stretch>
        </p:blipFill>
        <p:spPr bwMode="auto">
          <a:xfrm>
            <a:off x="5072066" y="4857760"/>
            <a:ext cx="2928958" cy="1647539"/>
          </a:xfrm>
          <a:prstGeom prst="rect">
            <a:avLst/>
          </a:prstGeom>
          <a:noFill/>
          <a:ln w="9525">
            <a:noFill/>
            <a:miter lim="800000"/>
            <a:headEnd/>
            <a:tailEnd/>
          </a:ln>
          <a:effectLst/>
        </p:spPr>
      </p:pic>
      <p:pic>
        <p:nvPicPr>
          <p:cNvPr id="16" name="Picture 4"/>
          <p:cNvPicPr>
            <a:picLocks noChangeAspect="1" noChangeArrowheads="1"/>
          </p:cNvPicPr>
          <p:nvPr/>
        </p:nvPicPr>
        <p:blipFill>
          <a:blip r:embed="rId9" cstate="email">
            <a:lum bright="10000"/>
          </a:blip>
          <a:srcRect/>
          <a:stretch>
            <a:fillRect/>
          </a:stretch>
        </p:blipFill>
        <p:spPr bwMode="auto">
          <a:xfrm>
            <a:off x="3143239" y="3143248"/>
            <a:ext cx="2214579" cy="16609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2"/>
          <p:cNvPicPr>
            <a:picLocks noChangeAspect="1" noChangeArrowheads="1"/>
          </p:cNvPicPr>
          <p:nvPr/>
        </p:nvPicPr>
        <p:blipFill>
          <a:blip r:embed="rId10" cstate="email"/>
          <a:srcRect/>
          <a:stretch>
            <a:fillRect/>
          </a:stretch>
        </p:blipFill>
        <p:spPr bwMode="auto">
          <a:xfrm>
            <a:off x="5510235" y="3143248"/>
            <a:ext cx="2276475" cy="1670569"/>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00043"/>
            <a:ext cx="7772400" cy="696709"/>
          </a:xfrm>
        </p:spPr>
        <p:txBody>
          <a:bodyPr>
            <a:normAutofit/>
          </a:bodyPr>
          <a:lstStyle/>
          <a:p>
            <a:r>
              <a:rPr lang="en-US" dirty="0" smtClean="0">
                <a:effectLst>
                  <a:outerShdw blurRad="38100" dist="38100" dir="2700000" algn="tl">
                    <a:srgbClr val="000000">
                      <a:alpha val="43137"/>
                    </a:srgbClr>
                  </a:outerShdw>
                </a:effectLst>
              </a:rPr>
              <a:t>Would you like to be involved...</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42910" y="2060848"/>
            <a:ext cx="7858180" cy="3654152"/>
          </a:xfrm>
        </p:spPr>
        <p:txBody>
          <a:bodyPr>
            <a:normAutofit fontScale="92500" lnSpcReduction="20000"/>
          </a:bodyPr>
          <a:lstStyle/>
          <a:p>
            <a:pPr algn="ctr"/>
            <a:r>
              <a:rPr lang="en-US" sz="3600" dirty="0" smtClean="0">
                <a:effectLst/>
                <a:latin typeface="Verdana" pitchFamily="34" charset="0"/>
              </a:rPr>
              <a:t>Your small contribution</a:t>
            </a:r>
          </a:p>
          <a:p>
            <a:pPr algn="ctr"/>
            <a:r>
              <a:rPr lang="en-US" sz="3600" dirty="0" smtClean="0">
                <a:effectLst/>
                <a:latin typeface="Verdana" pitchFamily="34" charset="0"/>
              </a:rPr>
              <a:t> can                   </a:t>
            </a:r>
            <a:r>
              <a:rPr lang="en-US" sz="4800" dirty="0" smtClean="0">
                <a:solidFill>
                  <a:srgbClr val="C00000"/>
                </a:solidFill>
                <a:effectLst/>
                <a:latin typeface="Verdana" pitchFamily="34" charset="0"/>
              </a:rPr>
              <a:t>              </a:t>
            </a:r>
            <a:r>
              <a:rPr lang="en-US" sz="5400" dirty="0" smtClean="0">
                <a:solidFill>
                  <a:srgbClr val="C00000"/>
                </a:solidFill>
                <a:effectLst/>
                <a:latin typeface="Verdana" pitchFamily="34" charset="0"/>
              </a:rPr>
              <a:t>make a difference </a:t>
            </a:r>
          </a:p>
          <a:p>
            <a:pPr algn="ctr"/>
            <a:r>
              <a:rPr lang="en-US" sz="3600" dirty="0" smtClean="0">
                <a:effectLst/>
                <a:latin typeface="Verdana" pitchFamily="34" charset="0"/>
              </a:rPr>
              <a:t>       for the world’s most </a:t>
            </a:r>
          </a:p>
          <a:p>
            <a:pPr algn="ctr"/>
            <a:r>
              <a:rPr lang="en-US" sz="4800" dirty="0" smtClean="0">
                <a:solidFill>
                  <a:srgbClr val="C00000"/>
                </a:solidFill>
                <a:effectLst/>
                <a:latin typeface="Verdana" pitchFamily="34" charset="0"/>
              </a:rPr>
              <a:t>under-privileged people. </a:t>
            </a:r>
          </a:p>
          <a:p>
            <a:endParaRPr lang="en-US" dirty="0"/>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467600" cy="1008112"/>
          </a:xfrm>
        </p:spPr>
        <p:txBody>
          <a:bodyPr/>
          <a:lstStyle/>
          <a:p>
            <a:r>
              <a:rPr lang="en-IN" dirty="0" smtClean="0"/>
              <a:t>Goal</a:t>
            </a:r>
            <a:endParaRPr lang="en-IN" dirty="0"/>
          </a:p>
        </p:txBody>
      </p:sp>
      <p:sp>
        <p:nvSpPr>
          <p:cNvPr id="3" name="Content Placeholder 2"/>
          <p:cNvSpPr>
            <a:spLocks noGrp="1"/>
          </p:cNvSpPr>
          <p:nvPr>
            <p:ph sz="quarter" idx="1"/>
          </p:nvPr>
        </p:nvSpPr>
        <p:spPr>
          <a:xfrm>
            <a:off x="457200" y="2060848"/>
            <a:ext cx="7467600" cy="3168352"/>
          </a:xfrm>
        </p:spPr>
        <p:txBody>
          <a:bodyPr/>
          <a:lstStyle/>
          <a:p>
            <a:r>
              <a:rPr lang="en-GB" dirty="0" smtClean="0"/>
              <a:t>To raise the standard of living, improve the environmental health and empower the communities through people centred development. In the long run this will improve the "quality of life" of the villagers of </a:t>
            </a:r>
            <a:r>
              <a:rPr lang="en-GB" dirty="0" err="1" smtClean="0"/>
              <a:t>Bagh-Pathia</a:t>
            </a:r>
            <a:r>
              <a:rPr lang="en-GB" dirty="0" smtClean="0"/>
              <a:t>.</a:t>
            </a:r>
            <a:endParaRPr lang="en-IN"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ChangeArrowheads="1"/>
          </p:cNvSpPr>
          <p:nvPr/>
        </p:nvSpPr>
        <p:spPr bwMode="auto">
          <a:xfrm>
            <a:off x="755650" y="1268413"/>
            <a:ext cx="7489825" cy="4664075"/>
          </a:xfrm>
          <a:prstGeom prst="rect">
            <a:avLst/>
          </a:prstGeom>
          <a:noFill/>
          <a:ln w="9525">
            <a:noFill/>
            <a:miter lim="800000"/>
            <a:headEnd/>
            <a:tailEnd/>
          </a:ln>
          <a:effectLst/>
        </p:spPr>
        <p:txBody>
          <a:bodyPr>
            <a:spAutoFit/>
          </a:bodyPr>
          <a:lstStyle/>
          <a:p>
            <a:pPr algn="ctr">
              <a:defRPr/>
            </a:pPr>
            <a:r>
              <a:rPr lang="en-US" sz="15000" b="1" dirty="0">
                <a:solidFill>
                  <a:schemeClr val="accent1">
                    <a:lumMod val="75000"/>
                  </a:schemeClr>
                </a:solidFill>
                <a:effectLst>
                  <a:outerShdw blurRad="38100" dist="38100" dir="2700000" algn="tl">
                    <a:srgbClr val="000000">
                      <a:alpha val="43137"/>
                    </a:srgbClr>
                  </a:outerShdw>
                </a:effectLst>
                <a:latin typeface="Times New Roman" pitchFamily="18" charset="0"/>
              </a:rPr>
              <a:t>THANK YOU</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27332"/>
                                        </p:tgtEl>
                                        <p:attrNameLst>
                                          <p:attrName>style.visibility</p:attrName>
                                        </p:attrNameLst>
                                      </p:cBhvr>
                                      <p:to>
                                        <p:strVal val="visible"/>
                                      </p:to>
                                    </p:set>
                                    <p:animEffect transition="in" filter="fade">
                                      <p:cBhvr>
                                        <p:cTn id="7" dur="2000"/>
                                        <p:tgtEl>
                                          <p:spTgt spid="227332"/>
                                        </p:tgtEl>
                                      </p:cBhvr>
                                    </p:animEffect>
                                    <p:anim calcmode="lin" valueType="num">
                                      <p:cBhvr>
                                        <p:cTn id="8" dur="2000" fill="hold"/>
                                        <p:tgtEl>
                                          <p:spTgt spid="227332"/>
                                        </p:tgtEl>
                                        <p:attrNameLst>
                                          <p:attrName>style.rotation</p:attrName>
                                        </p:attrNameLst>
                                      </p:cBhvr>
                                      <p:tavLst>
                                        <p:tav tm="0">
                                          <p:val>
                                            <p:fltVal val="720"/>
                                          </p:val>
                                        </p:tav>
                                        <p:tav tm="100000">
                                          <p:val>
                                            <p:fltVal val="0"/>
                                          </p:val>
                                        </p:tav>
                                      </p:tavLst>
                                    </p:anim>
                                    <p:anim calcmode="lin" valueType="num">
                                      <p:cBhvr>
                                        <p:cTn id="9" dur="2000" fill="hold"/>
                                        <p:tgtEl>
                                          <p:spTgt spid="227332"/>
                                        </p:tgtEl>
                                        <p:attrNameLst>
                                          <p:attrName>ppt_h</p:attrName>
                                        </p:attrNameLst>
                                      </p:cBhvr>
                                      <p:tavLst>
                                        <p:tav tm="0">
                                          <p:val>
                                            <p:fltVal val="0"/>
                                          </p:val>
                                        </p:tav>
                                        <p:tav tm="100000">
                                          <p:val>
                                            <p:strVal val="#ppt_h"/>
                                          </p:val>
                                        </p:tav>
                                      </p:tavLst>
                                    </p:anim>
                                    <p:anim calcmode="lin" valueType="num">
                                      <p:cBhvr>
                                        <p:cTn id="10" dur="2000" fill="hold"/>
                                        <p:tgtEl>
                                          <p:spTgt spid="22733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r>
              <a:rPr lang="en-IN" dirty="0" smtClean="0"/>
              <a:t>Intended Outcome</a:t>
            </a:r>
            <a:endParaRPr lang="en-IN" dirty="0"/>
          </a:p>
        </p:txBody>
      </p:sp>
      <p:sp>
        <p:nvSpPr>
          <p:cNvPr id="3" name="Content Placeholder 2"/>
          <p:cNvSpPr>
            <a:spLocks noGrp="1"/>
          </p:cNvSpPr>
          <p:nvPr>
            <p:ph sz="quarter" idx="1"/>
          </p:nvPr>
        </p:nvSpPr>
        <p:spPr/>
        <p:txBody>
          <a:bodyPr>
            <a:normAutofit lnSpcReduction="10000"/>
          </a:bodyPr>
          <a:lstStyle/>
          <a:p>
            <a:r>
              <a:rPr lang="en-GB" dirty="0" smtClean="0"/>
              <a:t>The community health and well being of the residents of </a:t>
            </a:r>
            <a:r>
              <a:rPr lang="en-GB" dirty="0" err="1" smtClean="0"/>
              <a:t>Bagh</a:t>
            </a:r>
            <a:r>
              <a:rPr lang="en-GB" dirty="0" smtClean="0"/>
              <a:t> and </a:t>
            </a:r>
            <a:r>
              <a:rPr lang="en-GB" dirty="0" err="1" smtClean="0"/>
              <a:t>Pathia</a:t>
            </a:r>
            <a:r>
              <a:rPr lang="en-GB" dirty="0" smtClean="0"/>
              <a:t> Villages will have improved as evidenced by a reduced Increased groundwater recharge</a:t>
            </a:r>
            <a:endParaRPr lang="en-IN" i="1" dirty="0" smtClean="0"/>
          </a:p>
          <a:p>
            <a:r>
              <a:rPr lang="en-GB" dirty="0" smtClean="0"/>
              <a:t>Farm production (sustainable economic development). The target is to bring a further 10% of the cultivated land under irrigation (Approximately an additional hectare of land will become productive.) In addition cash crops will be introduced.</a:t>
            </a:r>
            <a:endParaRPr lang="en-IN" i="1" dirty="0" smtClean="0"/>
          </a:p>
          <a:p>
            <a:r>
              <a:rPr lang="en-GB" i="1" dirty="0" smtClean="0"/>
              <a:t>Environmental sanitation in the village has improved through the construction of latrines, wash rooms, compost bins and incinerators.</a:t>
            </a:r>
            <a:endParaRPr lang="en-IN" dirty="0"/>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838200"/>
          </a:xfrm>
        </p:spPr>
        <p:txBody>
          <a:bodyPr/>
          <a:lstStyle/>
          <a:p>
            <a:r>
              <a:rPr lang="en-US" dirty="0" smtClean="0"/>
              <a:t>An Overview of village</a:t>
            </a:r>
            <a:endParaRPr lang="en-US" dirty="0"/>
          </a:p>
        </p:txBody>
      </p:sp>
      <p:sp>
        <p:nvSpPr>
          <p:cNvPr id="3" name="Subtitle 2"/>
          <p:cNvSpPr>
            <a:spLocks noGrp="1"/>
          </p:cNvSpPr>
          <p:nvPr>
            <p:ph type="subTitle" idx="1"/>
          </p:nvPr>
        </p:nvSpPr>
        <p:spPr>
          <a:xfrm>
            <a:off x="1066800" y="1524000"/>
            <a:ext cx="7086600" cy="4572000"/>
          </a:xfrm>
        </p:spPr>
        <p:txBody>
          <a:bodyPr/>
          <a:lstStyle/>
          <a:p>
            <a:pPr marL="365760" lvl="0" indent="-283464">
              <a:buSzPct val="80000"/>
              <a:buFont typeface="Arial" pitchFamily="34" charset="0"/>
              <a:buChar char="•"/>
              <a:defRPr/>
            </a:pPr>
            <a:r>
              <a:rPr lang="en-US" b="0" dirty="0" smtClean="0">
                <a:solidFill>
                  <a:schemeClr val="tx1"/>
                </a:solidFill>
              </a:rPr>
              <a:t> </a:t>
            </a:r>
            <a:r>
              <a:rPr lang="en-US" dirty="0" smtClean="0"/>
              <a:t>18</a:t>
            </a:r>
            <a:r>
              <a:rPr lang="en-US" dirty="0" smtClean="0">
                <a:solidFill>
                  <a:schemeClr val="tx1"/>
                </a:solidFill>
              </a:rPr>
              <a:t> families</a:t>
            </a:r>
          </a:p>
          <a:p>
            <a:pPr marL="365760" lvl="0" indent="-283464">
              <a:buSzPct val="80000"/>
              <a:buFont typeface="Arial" pitchFamily="34" charset="0"/>
              <a:buChar char="•"/>
              <a:defRPr/>
            </a:pPr>
            <a:r>
              <a:rPr lang="en-US" dirty="0" smtClean="0">
                <a:solidFill>
                  <a:schemeClr val="tx1"/>
                </a:solidFill>
              </a:rPr>
              <a:t> No regular source of drinking water</a:t>
            </a:r>
          </a:p>
          <a:p>
            <a:pPr marL="365760" lvl="0" indent="-283464">
              <a:buSzPct val="80000"/>
              <a:buFont typeface="Arial" pitchFamily="34" charset="0"/>
              <a:buChar char="•"/>
              <a:defRPr/>
            </a:pPr>
            <a:r>
              <a:rPr lang="en-US" dirty="0" smtClean="0">
                <a:solidFill>
                  <a:schemeClr val="tx1"/>
                </a:solidFill>
              </a:rPr>
              <a:t> All families belong to lower castes</a:t>
            </a:r>
          </a:p>
          <a:p>
            <a:pPr marL="365760" lvl="0" indent="-283464">
              <a:buSzPct val="80000"/>
              <a:buFont typeface="Arial" pitchFamily="34" charset="0"/>
              <a:buChar char="•"/>
              <a:defRPr/>
            </a:pPr>
            <a:r>
              <a:rPr lang="en-US" dirty="0" smtClean="0">
                <a:solidFill>
                  <a:schemeClr val="tx1"/>
                </a:solidFill>
              </a:rPr>
              <a:t> No source of irrigation</a:t>
            </a:r>
          </a:p>
          <a:p>
            <a:pPr marL="365760" lvl="0" indent="-283464">
              <a:buSzPct val="80000"/>
              <a:buFont typeface="Arial" pitchFamily="34" charset="0"/>
              <a:buChar char="•"/>
              <a:defRPr/>
            </a:pPr>
            <a:r>
              <a:rPr lang="en-US" dirty="0" smtClean="0">
                <a:solidFill>
                  <a:schemeClr val="tx1"/>
                </a:solidFill>
              </a:rPr>
              <a:t> Farm land average 1 acre</a:t>
            </a:r>
          </a:p>
          <a:p>
            <a:pPr marL="365760" lvl="0" indent="-283464">
              <a:buSzPct val="80000"/>
              <a:buFont typeface="Arial" pitchFamily="34" charset="0"/>
              <a:buChar char="•"/>
              <a:defRPr/>
            </a:pPr>
            <a:r>
              <a:rPr lang="en-US" dirty="0" smtClean="0">
                <a:solidFill>
                  <a:schemeClr val="tx1"/>
                </a:solidFill>
              </a:rPr>
              <a:t> No toilet and wash rooms in the village</a:t>
            </a:r>
          </a:p>
          <a:p>
            <a:pPr marL="365760" lvl="0" indent="-283464">
              <a:buSzPct val="80000"/>
              <a:buFont typeface="Arial" pitchFamily="34" charset="0"/>
              <a:buChar char="•"/>
              <a:defRPr/>
            </a:pPr>
            <a:r>
              <a:rPr lang="en-US" dirty="0" smtClean="0">
                <a:solidFill>
                  <a:schemeClr val="tx1"/>
                </a:solidFill>
              </a:rPr>
              <a:t> Men work as casual </a:t>
            </a:r>
            <a:r>
              <a:rPr lang="en-US" dirty="0" err="1" smtClean="0">
                <a:solidFill>
                  <a:schemeClr val="tx1"/>
                </a:solidFill>
              </a:rPr>
              <a:t>labourers</a:t>
            </a:r>
            <a:endParaRPr lang="en-US" dirty="0" smtClean="0">
              <a:solidFill>
                <a:schemeClr val="tx1"/>
              </a:solidFill>
            </a:endParaRPr>
          </a:p>
          <a:p>
            <a:pPr marL="365760" lvl="0" indent="-283464">
              <a:buSzPct val="80000"/>
              <a:buFont typeface="Arial" pitchFamily="34" charset="0"/>
              <a:buChar char="•"/>
              <a:defRPr/>
            </a:pPr>
            <a:r>
              <a:rPr lang="en-GB" dirty="0" smtClean="0"/>
              <a:t> The village is typical of the smaller villages in the    </a:t>
            </a:r>
          </a:p>
          <a:p>
            <a:pPr marL="365760" lvl="0" indent="-283464">
              <a:buSzPct val="80000"/>
              <a:defRPr/>
            </a:pPr>
            <a:r>
              <a:rPr lang="en-GB" dirty="0" smtClean="0"/>
              <a:t>     hills of Himachal Pradesh. </a:t>
            </a:r>
          </a:p>
          <a:p>
            <a:pPr marL="365760" lvl="0" indent="-283464">
              <a:buSzPct val="80000"/>
              <a:defRPr/>
            </a:pPr>
            <a:endParaRPr lang="en-GB" dirty="0" smtClean="0"/>
          </a:p>
          <a:p>
            <a:pPr marL="365760" lvl="0" indent="-283464">
              <a:buSzPct val="80000"/>
              <a:defRPr/>
            </a:pPr>
            <a:r>
              <a:rPr lang="en-GB" dirty="0" smtClean="0"/>
              <a:t>This particular village was chosen as it was of a size that made it suitable to be a "model" Rainwater Harvesting Village".</a:t>
            </a:r>
            <a:endParaRPr lang="en-US" dirty="0">
              <a:solidFill>
                <a:schemeClr val="tx1"/>
              </a:solidFill>
            </a:endParaRPr>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en-IN" dirty="0" smtClean="0">
                <a:effectLst>
                  <a:outerShdw blurRad="38100" dist="38100" dir="2700000" algn="tl">
                    <a:srgbClr val="000000">
                      <a:alpha val="43137"/>
                    </a:srgbClr>
                  </a:outerShdw>
                </a:effectLst>
              </a:rPr>
              <a:t>Proposed works......</a:t>
            </a:r>
            <a:endParaRPr lang="en-IN"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00034" y="1556792"/>
            <a:ext cx="7467600" cy="4301100"/>
          </a:xfrm>
        </p:spPr>
        <p:txBody>
          <a:bodyPr>
            <a:normAutofit fontScale="85000" lnSpcReduction="10000"/>
          </a:bodyPr>
          <a:lstStyle/>
          <a:p>
            <a:pPr>
              <a:buNone/>
            </a:pPr>
            <a:r>
              <a:rPr lang="en-GB" dirty="0" smtClean="0"/>
              <a:t>The project aimed to build </a:t>
            </a:r>
          </a:p>
          <a:p>
            <a:r>
              <a:rPr lang="en-GB" dirty="0" smtClean="0"/>
              <a:t>3 irrigation tanks, </a:t>
            </a:r>
          </a:p>
          <a:p>
            <a:r>
              <a:rPr lang="en-GB" dirty="0" smtClean="0"/>
              <a:t>3 percolations tanks, </a:t>
            </a:r>
          </a:p>
          <a:p>
            <a:r>
              <a:rPr lang="en-GB" dirty="0" smtClean="0"/>
              <a:t>14 </a:t>
            </a:r>
            <a:r>
              <a:rPr lang="en-GB" dirty="0" err="1" smtClean="0"/>
              <a:t>ferro</a:t>
            </a:r>
            <a:r>
              <a:rPr lang="en-GB" dirty="0" smtClean="0"/>
              <a:t>-cement water storage tanks, </a:t>
            </a:r>
          </a:p>
          <a:p>
            <a:r>
              <a:rPr lang="en-GB" dirty="0" smtClean="0"/>
              <a:t>12 sanitary toilets with wash rooms, </a:t>
            </a:r>
          </a:p>
          <a:p>
            <a:r>
              <a:rPr lang="en-GB" dirty="0" smtClean="0"/>
              <a:t>2 washrooms, </a:t>
            </a:r>
          </a:p>
          <a:p>
            <a:r>
              <a:rPr lang="en-GB" dirty="0" smtClean="0"/>
              <a:t>10 each composting units and animal feeding units,</a:t>
            </a:r>
          </a:p>
          <a:p>
            <a:r>
              <a:rPr lang="en-GB" dirty="0" smtClean="0"/>
              <a:t> 110 metres of water transport channels, </a:t>
            </a:r>
          </a:p>
          <a:p>
            <a:r>
              <a:rPr lang="en-GB" dirty="0" smtClean="0"/>
              <a:t>4 water chambers, </a:t>
            </a:r>
          </a:p>
          <a:p>
            <a:r>
              <a:rPr lang="en-GB" dirty="0" smtClean="0"/>
              <a:t>cementing of 500 sq.mt open space around  houses to serve as water catchment and </a:t>
            </a:r>
          </a:p>
          <a:p>
            <a:r>
              <a:rPr lang="en-GB" dirty="0" smtClean="0"/>
              <a:t>paying of 200 meters of village path and associated works</a:t>
            </a:r>
            <a:endParaRPr lang="en-IN" dirty="0"/>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Rot="1" noChangeArrowheads="1"/>
          </p:cNvSpPr>
          <p:nvPr>
            <p:ph type="title"/>
          </p:nvPr>
        </p:nvSpPr>
        <p:spPr>
          <a:xfrm>
            <a:off x="428596" y="0"/>
            <a:ext cx="8385175" cy="683444"/>
          </a:xfrm>
        </p:spPr>
        <p:txBody>
          <a:bodyPr/>
          <a:lstStyle/>
          <a:p>
            <a:pPr eaLnBrk="1" hangingPunct="1">
              <a:defRPr/>
            </a:pPr>
            <a:r>
              <a:rPr lang="en-US" b="0" dirty="0" smtClean="0">
                <a:effectLst>
                  <a:outerShdw blurRad="38100" dist="38100" dir="2700000" algn="tl">
                    <a:srgbClr val="000000">
                      <a:alpha val="43137"/>
                    </a:srgbClr>
                  </a:outerShdw>
                </a:effectLst>
                <a:latin typeface="+mn-lt"/>
              </a:rPr>
              <a:t>Case Study  -    </a:t>
            </a:r>
            <a:r>
              <a:rPr lang="en-US" b="0" dirty="0" err="1" smtClean="0">
                <a:effectLst>
                  <a:outerShdw blurRad="38100" dist="38100" dir="2700000" algn="tl">
                    <a:srgbClr val="000000">
                      <a:alpha val="43137"/>
                    </a:srgbClr>
                  </a:outerShdw>
                </a:effectLst>
                <a:latin typeface="+mn-lt"/>
              </a:rPr>
              <a:t>Bagh</a:t>
            </a:r>
            <a:r>
              <a:rPr lang="en-US" b="0" dirty="0" smtClean="0">
                <a:effectLst>
                  <a:outerShdw blurRad="38100" dist="38100" dir="2700000" algn="tl">
                    <a:srgbClr val="000000">
                      <a:alpha val="43137"/>
                    </a:srgbClr>
                  </a:outerShdw>
                </a:effectLst>
                <a:latin typeface="+mn-lt"/>
              </a:rPr>
              <a:t> village</a:t>
            </a:r>
            <a:endParaRPr lang="en-US" dirty="0" smtClean="0">
              <a:effectLst>
                <a:outerShdw blurRad="38100" dist="38100" dir="2700000" algn="tl">
                  <a:srgbClr val="000000">
                    <a:alpha val="43137"/>
                  </a:srgbClr>
                </a:outerShdw>
              </a:effectLst>
              <a:latin typeface="+mn-lt"/>
            </a:endParaRPr>
          </a:p>
        </p:txBody>
      </p:sp>
      <p:sp>
        <p:nvSpPr>
          <p:cNvPr id="4" name="Title 1"/>
          <p:cNvSpPr txBox="1">
            <a:spLocks/>
          </p:cNvSpPr>
          <p:nvPr/>
        </p:nvSpPr>
        <p:spPr>
          <a:xfrm>
            <a:off x="609600" y="928670"/>
            <a:ext cx="2319326" cy="428628"/>
          </a:xfrm>
          <a:prstGeom prst="rect">
            <a:avLst/>
          </a:prstGeom>
        </p:spPr>
        <p:txBody>
          <a:bodyPr anchor="ctr">
            <a:normAutofit fontScale="3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An Overview of village</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Subtitle 2"/>
          <p:cNvSpPr txBox="1">
            <a:spLocks/>
          </p:cNvSpPr>
          <p:nvPr/>
        </p:nvSpPr>
        <p:spPr>
          <a:xfrm>
            <a:off x="785786" y="1643050"/>
            <a:ext cx="7286676" cy="4572000"/>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3200" dirty="0" smtClean="0">
                <a:latin typeface="+mn-lt"/>
                <a:cs typeface="+mn-cs"/>
              </a:rPr>
              <a:t>18</a:t>
            </a:r>
            <a:r>
              <a:rPr kumimoji="0" lang="en-US" sz="3200" i="0" u="none" strike="noStrike" kern="1200" cap="none" spc="0" normalizeH="0" baseline="0" noProof="0" dirty="0" smtClean="0">
                <a:ln>
                  <a:noFill/>
                </a:ln>
                <a:solidFill>
                  <a:schemeClr val="tx1"/>
                </a:solidFill>
                <a:effectLst/>
                <a:uLnTx/>
                <a:uFillTx/>
                <a:latin typeface="+mn-lt"/>
                <a:ea typeface="+mn-ea"/>
                <a:cs typeface="+mn-cs"/>
              </a:rPr>
              <a:t> families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 No regular source of drinking water</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 All families belong to lower castes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 No source of irrigation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 Farm land average 1 acre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 No toilet and wash rooms in the village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 Men work as casual </a:t>
            </a:r>
            <a:r>
              <a:rPr kumimoji="0" lang="en-US" sz="3200" i="0" u="none" strike="noStrike" kern="1200" cap="none" spc="0" normalizeH="0" baseline="0" noProof="0" dirty="0" err="1" smtClean="0">
                <a:ln>
                  <a:noFill/>
                </a:ln>
                <a:solidFill>
                  <a:schemeClr val="tx1"/>
                </a:solidFill>
                <a:effectLst/>
                <a:uLnTx/>
                <a:uFillTx/>
                <a:latin typeface="+mn-lt"/>
                <a:ea typeface="+mn-ea"/>
                <a:cs typeface="+mn-cs"/>
              </a:rPr>
              <a:t>labourers</a:t>
            </a:r>
            <a:endParaRPr kumimoji="0" lang="en-US" sz="3200" i="0" u="none" strike="noStrike" kern="1200" cap="none" spc="0" normalizeH="0" baseline="0" noProof="0" dirty="0" smtClean="0">
              <a:ln>
                <a:noFill/>
              </a:ln>
              <a:solidFill>
                <a:schemeClr val="tx1"/>
              </a:solidFill>
              <a:effectLst/>
              <a:uLnTx/>
              <a:uFillTx/>
              <a:latin typeface="+mn-lt"/>
              <a:ea typeface="+mn-ea"/>
              <a:cs typeface="+mn-cs"/>
            </a:endParaRPr>
          </a:p>
          <a:p>
            <a:pPr marL="365760" lvl="0" indent="-283464" eaLnBrk="1" fontAlgn="auto" hangingPunct="1">
              <a:spcBef>
                <a:spcPts val="600"/>
              </a:spcBef>
              <a:spcAft>
                <a:spcPts val="0"/>
              </a:spcAft>
              <a:buClr>
                <a:schemeClr val="accent1"/>
              </a:buClr>
              <a:buSzPct val="80000"/>
              <a:buFont typeface="Arial" pitchFamily="34" charset="0"/>
              <a:buChar char="•"/>
              <a:defRPr/>
            </a:pPr>
            <a:r>
              <a:rPr lang="en-GB" sz="3200" dirty="0" smtClean="0">
                <a:latin typeface="+mn-lt"/>
              </a:rPr>
              <a:t> The village is typical of the smaller villages in the    </a:t>
            </a:r>
          </a:p>
          <a:p>
            <a:pPr marL="365760" lvl="0" indent="-283464" eaLnBrk="1" fontAlgn="auto" hangingPunct="1">
              <a:spcBef>
                <a:spcPts val="600"/>
              </a:spcBef>
              <a:spcAft>
                <a:spcPts val="0"/>
              </a:spcAft>
              <a:buClr>
                <a:schemeClr val="accent1"/>
              </a:buClr>
              <a:buSzPct val="80000"/>
              <a:defRPr/>
            </a:pPr>
            <a:r>
              <a:rPr lang="en-GB" sz="3200" dirty="0" smtClean="0">
                <a:latin typeface="+mn-lt"/>
              </a:rPr>
              <a:t>     hills of Himachal Pradesh. </a:t>
            </a:r>
          </a:p>
          <a:p>
            <a:pPr marL="365760" lvl="0" indent="-283464" eaLnBrk="1" fontAlgn="auto" hangingPunct="1">
              <a:spcBef>
                <a:spcPts val="600"/>
              </a:spcBef>
              <a:spcAft>
                <a:spcPts val="0"/>
              </a:spcAft>
              <a:buClr>
                <a:schemeClr val="accent1"/>
              </a:buClr>
              <a:buSzPct val="80000"/>
              <a:defRPr/>
            </a:pPr>
            <a:endParaRPr lang="en-GB" sz="3200" dirty="0" smtClean="0">
              <a:latin typeface="+mn-lt"/>
            </a:endParaRPr>
          </a:p>
          <a:p>
            <a:pPr marL="365760" lvl="0" indent="-283464" eaLnBrk="1" fontAlgn="auto" hangingPunct="1">
              <a:spcBef>
                <a:spcPts val="600"/>
              </a:spcBef>
              <a:spcAft>
                <a:spcPts val="0"/>
              </a:spcAft>
              <a:buClr>
                <a:schemeClr val="accent1"/>
              </a:buClr>
              <a:buSzPct val="80000"/>
              <a:defRPr/>
            </a:pPr>
            <a:r>
              <a:rPr lang="en-GB" sz="3200" dirty="0" smtClean="0">
                <a:latin typeface="+mn-lt"/>
              </a:rPr>
              <a:t>This particular village was chosen as it was of a size that made it suitable to be a "model" Rainwater Harvesting Village".</a:t>
            </a:r>
            <a:endParaRPr kumimoji="0" lang="en-US" sz="32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39718"/>
          </a:xfrm>
        </p:spPr>
        <p:txBody>
          <a:bodyPr>
            <a:normAutofit fontScale="90000"/>
          </a:bodyPr>
          <a:lstStyle/>
          <a:p>
            <a:r>
              <a:rPr lang="en-US" dirty="0" smtClean="0">
                <a:effectLst>
                  <a:outerShdw blurRad="38100" dist="38100" dir="2700000" algn="tl">
                    <a:srgbClr val="000000">
                      <a:alpha val="43137"/>
                    </a:srgbClr>
                  </a:outerShdw>
                </a:effectLst>
              </a:rPr>
              <a:t>Overview…      before the project….</a:t>
            </a:r>
            <a:endParaRPr lang="en-IN" dirty="0">
              <a:effectLst>
                <a:outerShdw blurRad="38100" dist="38100" dir="2700000" algn="tl">
                  <a:srgbClr val="000000">
                    <a:alpha val="43137"/>
                  </a:srgbClr>
                </a:outerShdw>
              </a:effectLst>
            </a:endParaRPr>
          </a:p>
        </p:txBody>
      </p:sp>
      <p:pic>
        <p:nvPicPr>
          <p:cNvPr id="15363" name="Picture 3"/>
          <p:cNvPicPr>
            <a:picLocks noGrp="1" noChangeAspect="1" noChangeArrowheads="1"/>
          </p:cNvPicPr>
          <p:nvPr>
            <p:ph sz="quarter" idx="1"/>
          </p:nvPr>
        </p:nvPicPr>
        <p:blipFill>
          <a:blip r:embed="rId2" cstate="email"/>
          <a:stretch>
            <a:fillRect/>
          </a:stretch>
        </p:blipFill>
        <p:spPr bwMode="auto">
          <a:xfrm>
            <a:off x="2795575" y="5072074"/>
            <a:ext cx="1881480" cy="1408114"/>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cstate="email"/>
          <a:srcRect/>
          <a:stretch>
            <a:fillRect/>
          </a:stretch>
        </p:blipFill>
        <p:spPr bwMode="auto">
          <a:xfrm>
            <a:off x="2285984" y="3357562"/>
            <a:ext cx="2000264" cy="1316419"/>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email"/>
          <a:srcRect/>
          <a:stretch>
            <a:fillRect/>
          </a:stretch>
        </p:blipFill>
        <p:spPr bwMode="auto">
          <a:xfrm>
            <a:off x="4714876" y="5043499"/>
            <a:ext cx="1909446" cy="1428760"/>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email"/>
          <a:srcRect/>
          <a:stretch>
            <a:fillRect/>
          </a:stretch>
        </p:blipFill>
        <p:spPr bwMode="auto">
          <a:xfrm>
            <a:off x="4314823" y="3357562"/>
            <a:ext cx="2040956" cy="1322390"/>
          </a:xfrm>
          <a:prstGeom prst="rect">
            <a:avLst/>
          </a:prstGeom>
          <a:noFill/>
          <a:ln w="9525">
            <a:noFill/>
            <a:miter lim="800000"/>
            <a:headEnd/>
            <a:tailEnd/>
          </a:ln>
          <a:effectLst/>
        </p:spPr>
      </p:pic>
      <p:pic>
        <p:nvPicPr>
          <p:cNvPr id="9" name="Picture 6"/>
          <p:cNvPicPr>
            <a:picLocks noChangeAspect="1" noChangeArrowheads="1"/>
          </p:cNvPicPr>
          <p:nvPr/>
        </p:nvPicPr>
        <p:blipFill>
          <a:blip r:embed="rId6" cstate="email"/>
          <a:srcRect/>
          <a:stretch>
            <a:fillRect/>
          </a:stretch>
        </p:blipFill>
        <p:spPr bwMode="auto">
          <a:xfrm>
            <a:off x="5643570" y="1350551"/>
            <a:ext cx="2714644" cy="1933631"/>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email"/>
          <a:srcRect/>
          <a:stretch>
            <a:fillRect/>
          </a:stretch>
        </p:blipFill>
        <p:spPr bwMode="auto">
          <a:xfrm>
            <a:off x="500034" y="3357562"/>
            <a:ext cx="1718501" cy="1285884"/>
          </a:xfrm>
          <a:prstGeom prst="rect">
            <a:avLst/>
          </a:prstGeom>
          <a:noFill/>
          <a:ln w="9525">
            <a:noFill/>
            <a:miter lim="800000"/>
            <a:headEnd/>
            <a:tailEnd/>
          </a:ln>
          <a:effectLst/>
        </p:spPr>
      </p:pic>
      <p:pic>
        <p:nvPicPr>
          <p:cNvPr id="12" name="Picture 4"/>
          <p:cNvPicPr>
            <a:picLocks noChangeAspect="1" noChangeArrowheads="1"/>
          </p:cNvPicPr>
          <p:nvPr/>
        </p:nvPicPr>
        <p:blipFill>
          <a:blip r:embed="rId8" cstate="email"/>
          <a:srcRect/>
          <a:stretch>
            <a:fillRect/>
          </a:stretch>
        </p:blipFill>
        <p:spPr bwMode="auto">
          <a:xfrm>
            <a:off x="3071801" y="1357298"/>
            <a:ext cx="2555999" cy="1912929"/>
          </a:xfrm>
          <a:prstGeom prst="rect">
            <a:avLst/>
          </a:prstGeom>
          <a:noFill/>
          <a:ln w="9525">
            <a:noFill/>
            <a:miter lim="800000"/>
            <a:headEnd/>
            <a:tailEnd/>
          </a:ln>
          <a:effectLst/>
        </p:spPr>
      </p:pic>
      <p:pic>
        <p:nvPicPr>
          <p:cNvPr id="13" name="Picture 12" descr="SDC13149.JPG"/>
          <p:cNvPicPr/>
          <p:nvPr/>
        </p:nvPicPr>
        <p:blipFill>
          <a:blip r:embed="rId9" cstate="email"/>
          <a:stretch>
            <a:fillRect/>
          </a:stretch>
        </p:blipFill>
        <p:spPr>
          <a:xfrm>
            <a:off x="357158" y="5072074"/>
            <a:ext cx="2428892" cy="1428736"/>
          </a:xfrm>
          <a:prstGeom prst="rect">
            <a:avLst/>
          </a:prstGeom>
        </p:spPr>
      </p:pic>
      <p:pic>
        <p:nvPicPr>
          <p:cNvPr id="14" name="Picture 3"/>
          <p:cNvPicPr>
            <a:picLocks noChangeAspect="1" noChangeArrowheads="1"/>
          </p:cNvPicPr>
          <p:nvPr/>
        </p:nvPicPr>
        <p:blipFill>
          <a:blip r:embed="rId10" cstate="print"/>
          <a:srcRect/>
          <a:stretch>
            <a:fillRect/>
          </a:stretch>
        </p:blipFill>
        <p:spPr bwMode="auto">
          <a:xfrm>
            <a:off x="6643702" y="3995522"/>
            <a:ext cx="1931273" cy="2517279"/>
          </a:xfrm>
          <a:prstGeom prst="rect">
            <a:avLst/>
          </a:prstGeom>
          <a:noFill/>
          <a:ln w="9525">
            <a:noFill/>
            <a:miter lim="800000"/>
            <a:headEnd/>
            <a:tailEnd/>
          </a:ln>
          <a:effectLst/>
        </p:spPr>
      </p:pic>
      <p:pic>
        <p:nvPicPr>
          <p:cNvPr id="15" name="Picture 2" descr="D:\My Pictures\Bag village\Bagh 8 March 2011\IMG_1689.JPG"/>
          <p:cNvPicPr>
            <a:picLocks noChangeAspect="1" noChangeArrowheads="1"/>
          </p:cNvPicPr>
          <p:nvPr/>
        </p:nvPicPr>
        <p:blipFill>
          <a:blip r:embed="rId11" cstate="email"/>
          <a:srcRect/>
          <a:stretch>
            <a:fillRect/>
          </a:stretch>
        </p:blipFill>
        <p:spPr bwMode="auto">
          <a:xfrm>
            <a:off x="6429387" y="3338512"/>
            <a:ext cx="1813613" cy="1357322"/>
          </a:xfrm>
          <a:prstGeom prst="rect">
            <a:avLst/>
          </a:prstGeom>
          <a:noFill/>
        </p:spPr>
      </p:pic>
      <p:pic>
        <p:nvPicPr>
          <p:cNvPr id="16" name="Picture 4"/>
          <p:cNvPicPr>
            <a:picLocks noChangeAspect="1" noChangeArrowheads="1"/>
          </p:cNvPicPr>
          <p:nvPr/>
        </p:nvPicPr>
        <p:blipFill>
          <a:blip r:embed="rId12" cstate="email"/>
          <a:srcRect/>
          <a:stretch>
            <a:fillRect/>
          </a:stretch>
        </p:blipFill>
        <p:spPr bwMode="auto">
          <a:xfrm>
            <a:off x="500034" y="1366823"/>
            <a:ext cx="2500330" cy="1875248"/>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16633"/>
            <a:ext cx="8385175" cy="864095"/>
          </a:xfrm>
        </p:spPr>
        <p:txBody>
          <a:bodyPr>
            <a:normAutofit fontScale="90000"/>
          </a:bodyPr>
          <a:lstStyle/>
          <a:p>
            <a:r>
              <a:rPr lang="en-US" dirty="0" smtClean="0">
                <a:effectLst>
                  <a:outerShdw blurRad="38100" dist="38100" dir="2700000" algn="tl">
                    <a:srgbClr val="000000">
                      <a:alpha val="43137"/>
                    </a:srgbClr>
                  </a:outerShdw>
                </a:effectLst>
              </a:rPr>
              <a:t>Planning &amp; deciding priorities…   </a:t>
            </a:r>
            <a:r>
              <a:rPr lang="en-US" sz="1800" dirty="0" smtClean="0">
                <a:effectLst>
                  <a:outerShdw blurRad="38100" dist="38100" dir="2700000" algn="tl">
                    <a:srgbClr val="000000">
                      <a:alpha val="43137"/>
                    </a:srgbClr>
                  </a:outerShdw>
                </a:effectLst>
              </a:rPr>
              <a:t>followed by </a:t>
            </a:r>
            <a:r>
              <a:rPr lang="en-US" sz="2000" dirty="0" smtClean="0">
                <a:effectLst>
                  <a:outerShdw blurRad="38100" dist="38100" dir="2700000" algn="tl">
                    <a:srgbClr val="000000">
                      <a:alpha val="43137"/>
                    </a:srgbClr>
                  </a:outerShdw>
                </a:effectLst>
              </a:rPr>
              <a:t>study visits </a:t>
            </a:r>
            <a:r>
              <a:rPr lang="en-US" sz="1800" dirty="0" smtClean="0">
                <a:effectLst>
                  <a:outerShdw blurRad="38100" dist="38100" dir="2700000" algn="tl">
                    <a:srgbClr val="000000">
                      <a:alpha val="43137"/>
                    </a:srgbClr>
                  </a:outerShdw>
                </a:effectLst>
              </a:rPr>
              <a:t>to fully understand the implications of the project</a:t>
            </a:r>
            <a:r>
              <a:rPr lang="en-US" dirty="0" smtClean="0"/>
              <a:t/>
            </a:r>
            <a:br>
              <a:rPr lang="en-US" dirty="0" smtClean="0"/>
            </a:br>
            <a:endParaRPr lang="en-IN" sz="1800" dirty="0"/>
          </a:p>
        </p:txBody>
      </p:sp>
      <p:pic>
        <p:nvPicPr>
          <p:cNvPr id="8" name="Content Placeholder 7" descr="H:\Bag pathia Nov\P1000978.JPG"/>
          <p:cNvPicPr>
            <a:picLocks noGrp="1"/>
          </p:cNvPicPr>
          <p:nvPr>
            <p:ph sz="quarter" idx="1"/>
          </p:nvPr>
        </p:nvPicPr>
        <p:blipFill>
          <a:blip r:embed="rId2" cstate="email">
            <a:lum bright="20000"/>
          </a:blip>
          <a:srcRect/>
          <a:stretch>
            <a:fillRect/>
          </a:stretch>
        </p:blipFill>
        <p:spPr bwMode="auto">
          <a:xfrm>
            <a:off x="467544" y="1196752"/>
            <a:ext cx="2524125" cy="1685925"/>
          </a:xfrm>
          <a:prstGeom prst="rect">
            <a:avLst/>
          </a:prstGeom>
          <a:noFill/>
          <a:ln w="9525">
            <a:noFill/>
            <a:miter lim="800000"/>
            <a:headEnd/>
            <a:tailEnd/>
          </a:ln>
        </p:spPr>
      </p:pic>
      <p:pic>
        <p:nvPicPr>
          <p:cNvPr id="2053" name="Picture 5" descr="D:\My Pictures\Bag village\Bag and Shyamaghat photos-JO\P1010567.JPG"/>
          <p:cNvPicPr>
            <a:picLocks noChangeAspect="1" noChangeArrowheads="1"/>
          </p:cNvPicPr>
          <p:nvPr/>
        </p:nvPicPr>
        <p:blipFill>
          <a:blip r:embed="rId3" cstate="print"/>
          <a:srcRect/>
          <a:stretch>
            <a:fillRect/>
          </a:stretch>
        </p:blipFill>
        <p:spPr bwMode="auto">
          <a:xfrm>
            <a:off x="2483768" y="2060848"/>
            <a:ext cx="3251200" cy="2438400"/>
          </a:xfrm>
          <a:prstGeom prst="rect">
            <a:avLst/>
          </a:prstGeom>
          <a:noFill/>
        </p:spPr>
      </p:pic>
      <p:pic>
        <p:nvPicPr>
          <p:cNvPr id="9" name="Picture 3" descr="D:\My Pictures\Bag village\Bag and Shyamaghat photos-JO\P1010615.JPG"/>
          <p:cNvPicPr>
            <a:picLocks noGrp="1" noChangeAspect="1" noChangeArrowheads="1"/>
          </p:cNvPicPr>
          <p:nvPr>
            <p:ph sz="quarter" idx="2"/>
          </p:nvPr>
        </p:nvPicPr>
        <p:blipFill>
          <a:blip r:embed="rId4" cstate="email"/>
          <a:srcRect/>
          <a:stretch>
            <a:fillRect/>
          </a:stretch>
        </p:blipFill>
        <p:spPr bwMode="auto">
          <a:xfrm>
            <a:off x="5580112" y="1196752"/>
            <a:ext cx="2378941" cy="1785950"/>
          </a:xfrm>
          <a:prstGeom prst="rect">
            <a:avLst/>
          </a:prstGeom>
          <a:noFill/>
        </p:spPr>
      </p:pic>
      <p:pic>
        <p:nvPicPr>
          <p:cNvPr id="2051" name="Picture 3" descr="D:\My Pictures\Bag village\April2011exposure\IMG_3256.JPG"/>
          <p:cNvPicPr>
            <a:picLocks noChangeAspect="1" noChangeArrowheads="1"/>
          </p:cNvPicPr>
          <p:nvPr/>
        </p:nvPicPr>
        <p:blipFill>
          <a:blip r:embed="rId5" cstate="print"/>
          <a:srcRect/>
          <a:stretch>
            <a:fillRect/>
          </a:stretch>
        </p:blipFill>
        <p:spPr bwMode="auto">
          <a:xfrm>
            <a:off x="467544" y="3861048"/>
            <a:ext cx="3251200" cy="1828800"/>
          </a:xfrm>
          <a:prstGeom prst="rect">
            <a:avLst/>
          </a:prstGeom>
          <a:noFill/>
        </p:spPr>
      </p:pic>
      <p:pic>
        <p:nvPicPr>
          <p:cNvPr id="2052" name="Picture 4" descr="D:\My Pictures\Bag village\April2011exposure\IMG_3260.JPG"/>
          <p:cNvPicPr>
            <a:picLocks noChangeAspect="1" noChangeArrowheads="1"/>
          </p:cNvPicPr>
          <p:nvPr/>
        </p:nvPicPr>
        <p:blipFill>
          <a:blip r:embed="rId6" cstate="print"/>
          <a:srcRect/>
          <a:stretch>
            <a:fillRect/>
          </a:stretch>
        </p:blipFill>
        <p:spPr bwMode="auto">
          <a:xfrm>
            <a:off x="3779912" y="3861048"/>
            <a:ext cx="3251200" cy="1828800"/>
          </a:xfrm>
          <a:prstGeom prst="rect">
            <a:avLst/>
          </a:prstGeom>
          <a:noFill/>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592237"/>
          </a:xfrm>
        </p:spPr>
        <p:txBody>
          <a:bodyPr>
            <a:normAutofit/>
          </a:bodyPr>
          <a:lstStyle/>
          <a:p>
            <a:r>
              <a:rPr lang="en-US" sz="2400" dirty="0" smtClean="0">
                <a:latin typeface="Arial" pitchFamily="34" charset="0"/>
                <a:cs typeface="Arial" pitchFamily="34" charset="0"/>
              </a:rPr>
              <a:t>Work began with improvement in access to village</a:t>
            </a:r>
            <a:endParaRPr lang="en-IN" sz="2400" dirty="0">
              <a:latin typeface="Arial" pitchFamily="34" charset="0"/>
              <a:cs typeface="Arial" pitchFamily="34" charset="0"/>
            </a:endParaRPr>
          </a:p>
        </p:txBody>
      </p:sp>
      <p:pic>
        <p:nvPicPr>
          <p:cNvPr id="7" name="Content Placeholder 6" descr="D:\My Pictures\Bag village\BagworksMay2011\For Path1.JPG"/>
          <p:cNvPicPr>
            <a:picLocks noGrp="1" noChangeAspect="1" noChangeArrowheads="1"/>
          </p:cNvPicPr>
          <p:nvPr>
            <p:ph sz="quarter" idx="1"/>
          </p:nvPr>
        </p:nvPicPr>
        <p:blipFill>
          <a:blip r:embed="rId2" cstate="email"/>
          <a:srcRect/>
          <a:stretch>
            <a:fillRect/>
          </a:stretch>
        </p:blipFill>
        <p:spPr bwMode="auto">
          <a:xfrm>
            <a:off x="899592" y="1556792"/>
            <a:ext cx="1514475" cy="2019300"/>
          </a:xfrm>
          <a:prstGeom prst="rect">
            <a:avLst/>
          </a:prstGeom>
          <a:noFill/>
        </p:spPr>
      </p:pic>
      <p:pic>
        <p:nvPicPr>
          <p:cNvPr id="8" name="Picture 2" descr="D:\My Pictures\Bag village\BagworksMay2011\bagh 24May11\IMG_1596.JPG"/>
          <p:cNvPicPr>
            <a:picLocks noGrp="1" noChangeAspect="1" noChangeArrowheads="1"/>
          </p:cNvPicPr>
          <p:nvPr>
            <p:ph sz="quarter" idx="2"/>
          </p:nvPr>
        </p:nvPicPr>
        <p:blipFill>
          <a:blip r:embed="rId3" cstate="email"/>
          <a:srcRect/>
          <a:stretch>
            <a:fillRect/>
          </a:stretch>
        </p:blipFill>
        <p:spPr bwMode="auto">
          <a:xfrm>
            <a:off x="2483768" y="1628800"/>
            <a:ext cx="2581275" cy="1933575"/>
          </a:xfrm>
          <a:prstGeom prst="rect">
            <a:avLst/>
          </a:prstGeom>
          <a:noFill/>
        </p:spPr>
      </p:pic>
      <p:pic>
        <p:nvPicPr>
          <p:cNvPr id="9" name="Content Placeholder 8" descr="H:\DCIM\100_PANA\P1000947.JPG"/>
          <p:cNvPicPr>
            <a:picLocks noGrp="1"/>
          </p:cNvPicPr>
          <p:nvPr>
            <p:ph sz="quarter" idx="3"/>
          </p:nvPr>
        </p:nvPicPr>
        <p:blipFill>
          <a:blip r:embed="rId4" cstate="email"/>
          <a:srcRect/>
          <a:stretch>
            <a:fillRect/>
          </a:stretch>
        </p:blipFill>
        <p:spPr bwMode="auto">
          <a:xfrm>
            <a:off x="971600" y="3861048"/>
            <a:ext cx="3096344" cy="2056631"/>
          </a:xfrm>
          <a:prstGeom prst="rect">
            <a:avLst/>
          </a:prstGeom>
          <a:noFill/>
          <a:ln w="9525">
            <a:noFill/>
            <a:miter lim="800000"/>
            <a:headEnd/>
            <a:tailEnd/>
          </a:ln>
        </p:spPr>
      </p:pic>
      <p:pic>
        <p:nvPicPr>
          <p:cNvPr id="3074" name="Picture 2" descr="D:\My Pictures\Bag village\Bag30Aug2011\P1000911.JPG"/>
          <p:cNvPicPr>
            <a:picLocks noGrp="1" noChangeAspect="1" noChangeArrowheads="1"/>
          </p:cNvPicPr>
          <p:nvPr>
            <p:ph sz="quarter" idx="4"/>
          </p:nvPr>
        </p:nvPicPr>
        <p:blipFill>
          <a:blip r:embed="rId5" cstate="print"/>
          <a:srcRect/>
          <a:stretch>
            <a:fillRect/>
          </a:stretch>
        </p:blipFill>
        <p:spPr bwMode="auto">
          <a:xfrm>
            <a:off x="4283968" y="3933056"/>
            <a:ext cx="2692400" cy="2019300"/>
          </a:xfrm>
          <a:prstGeom prst="rect">
            <a:avLst/>
          </a:prstGeom>
          <a:noFill/>
        </p:spPr>
      </p:pic>
      <p:pic>
        <p:nvPicPr>
          <p:cNvPr id="3075" name="Picture 3" descr="D:\My Pictures\Bag village\Bag30Aug2011\P1000917.JPG"/>
          <p:cNvPicPr>
            <a:picLocks noChangeAspect="1" noChangeArrowheads="1"/>
          </p:cNvPicPr>
          <p:nvPr/>
        </p:nvPicPr>
        <p:blipFill>
          <a:blip r:embed="rId6" cstate="print"/>
          <a:srcRect/>
          <a:stretch>
            <a:fillRect/>
          </a:stretch>
        </p:blipFill>
        <p:spPr bwMode="auto">
          <a:xfrm>
            <a:off x="5220072" y="1412776"/>
            <a:ext cx="2952328" cy="2214246"/>
          </a:xfrm>
          <a:prstGeom prst="rect">
            <a:avLst/>
          </a:prstGeom>
          <a:noFill/>
        </p:spPr>
      </p:pic>
    </p:spTree>
  </p:cSld>
  <p:clrMapOvr>
    <a:masterClrMapping/>
  </p:clrMapOvr>
  <p:transition>
    <p:zoom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5744</TotalTime>
  <Words>503</Words>
  <Application>Microsoft Office PowerPoint</Application>
  <PresentationFormat>On-screen Show (4:3)</PresentationFormat>
  <Paragraphs>65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                    Rainwater Harvesting and Community Development Project    in Bag village</vt:lpstr>
      <vt:lpstr>Goal</vt:lpstr>
      <vt:lpstr>Intended Outcome</vt:lpstr>
      <vt:lpstr>An Overview of village</vt:lpstr>
      <vt:lpstr>Proposed works......</vt:lpstr>
      <vt:lpstr>Case Study  -    Bagh village</vt:lpstr>
      <vt:lpstr>Overview…      before the project….</vt:lpstr>
      <vt:lpstr>Planning &amp; deciding priorities…   followed by study visits to fully understand the implications of the project </vt:lpstr>
      <vt:lpstr>Work began with improvement in access to village</vt:lpstr>
      <vt:lpstr>2nd priority -  Improving access to Drinking water</vt:lpstr>
      <vt:lpstr>3rd  priority - Developing Rainwater catchment and irrigation ..</vt:lpstr>
      <vt:lpstr>Water catchment development</vt:lpstr>
      <vt:lpstr>Irrigation tanks</vt:lpstr>
      <vt:lpstr> Irrigation source development…</vt:lpstr>
      <vt:lpstr>Protection of water and hygiene</vt:lpstr>
      <vt:lpstr>4th  priority: Sanitation….  Toilets and trash bins</vt:lpstr>
      <vt:lpstr>Introducing organic composting….</vt:lpstr>
      <vt:lpstr>Moment of joy……</vt:lpstr>
      <vt:lpstr>Would you like to be involved...</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Centre for Human Interests (RUCHI)</dc:title>
  <dc:creator>Dharamvir</dc:creator>
  <cp:lastModifiedBy>ABC</cp:lastModifiedBy>
  <cp:revision>539</cp:revision>
  <dcterms:created xsi:type="dcterms:W3CDTF">2003-09-04T21:57:38Z</dcterms:created>
  <dcterms:modified xsi:type="dcterms:W3CDTF">2017-05-26T09:35:58Z</dcterms:modified>
</cp:coreProperties>
</file>